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62" r:id="rId28"/>
    <p:sldId id="283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9" r:id="rId43"/>
    <p:sldId id="298" r:id="rId44"/>
    <p:sldId id="300" r:id="rId45"/>
    <p:sldId id="301" r:id="rId46"/>
    <p:sldId id="302" r:id="rId47"/>
    <p:sldId id="284" r:id="rId48"/>
    <p:sldId id="304" r:id="rId49"/>
    <p:sldId id="303" r:id="rId50"/>
    <p:sldId id="305" r:id="rId51"/>
    <p:sldId id="307" r:id="rId52"/>
    <p:sldId id="308" r:id="rId53"/>
    <p:sldId id="309" r:id="rId54"/>
    <p:sldId id="306" r:id="rId55"/>
    <p:sldId id="310" r:id="rId56"/>
    <p:sldId id="312" r:id="rId57"/>
    <p:sldId id="313" r:id="rId58"/>
    <p:sldId id="311" r:id="rId59"/>
    <p:sldId id="314" r:id="rId60"/>
    <p:sldId id="316" r:id="rId61"/>
    <p:sldId id="317" r:id="rId62"/>
    <p:sldId id="318" r:id="rId63"/>
    <p:sldId id="315" r:id="rId64"/>
    <p:sldId id="319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20" r:id="rId75"/>
    <p:sldId id="330" r:id="rId76"/>
    <p:sldId id="332" r:id="rId77"/>
    <p:sldId id="333" r:id="rId78"/>
    <p:sldId id="335" r:id="rId79"/>
    <p:sldId id="334" r:id="rId80"/>
    <p:sldId id="336" r:id="rId81"/>
    <p:sldId id="337" r:id="rId82"/>
    <p:sldId id="338" r:id="rId83"/>
    <p:sldId id="331" r:id="rId84"/>
    <p:sldId id="339" r:id="rId8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3261"/>
    <a:srgbClr val="0E73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1780C-1330-4D88-899A-097E3DDEC09E}" type="datetimeFigureOut">
              <a:rPr lang="pl-PL" smtClean="0"/>
              <a:t>2016-04-25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4C5C-6749-479B-AB14-166F99F090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69319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1780C-1330-4D88-899A-097E3DDEC09E}" type="datetimeFigureOut">
              <a:rPr lang="pl-PL" smtClean="0"/>
              <a:t>2016-04-25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4C5C-6749-479B-AB14-166F99F090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5599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1780C-1330-4D88-899A-097E3DDEC09E}" type="datetimeFigureOut">
              <a:rPr lang="pl-PL" smtClean="0"/>
              <a:t>2016-04-25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4C5C-6749-479B-AB14-166F99F090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38744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1780C-1330-4D88-899A-097E3DDEC09E}" type="datetimeFigureOut">
              <a:rPr lang="pl-PL" smtClean="0"/>
              <a:t>2016-04-25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4C5C-6749-479B-AB14-166F99F090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25975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1780C-1330-4D88-899A-097E3DDEC09E}" type="datetimeFigureOut">
              <a:rPr lang="pl-PL" smtClean="0"/>
              <a:t>2016-04-25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4C5C-6749-479B-AB14-166F99F090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22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1780C-1330-4D88-899A-097E3DDEC09E}" type="datetimeFigureOut">
              <a:rPr lang="pl-PL" smtClean="0"/>
              <a:t>2016-04-25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4C5C-6749-479B-AB14-166F99F090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99547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1780C-1330-4D88-899A-097E3DDEC09E}" type="datetimeFigureOut">
              <a:rPr lang="pl-PL" smtClean="0"/>
              <a:t>2016-04-25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4C5C-6749-479B-AB14-166F99F090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83645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1780C-1330-4D88-899A-097E3DDEC09E}" type="datetimeFigureOut">
              <a:rPr lang="pl-PL" smtClean="0"/>
              <a:t>2016-04-25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4C5C-6749-479B-AB14-166F99F090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4837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1780C-1330-4D88-899A-097E3DDEC09E}" type="datetimeFigureOut">
              <a:rPr lang="pl-PL" smtClean="0"/>
              <a:t>2016-04-25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4C5C-6749-479B-AB14-166F99F090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6324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1780C-1330-4D88-899A-097E3DDEC09E}" type="datetimeFigureOut">
              <a:rPr lang="pl-PL" smtClean="0"/>
              <a:t>2016-04-25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4C5C-6749-479B-AB14-166F99F090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930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1780C-1330-4D88-899A-097E3DDEC09E}" type="datetimeFigureOut">
              <a:rPr lang="pl-PL" smtClean="0"/>
              <a:t>2016-04-25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4C5C-6749-479B-AB14-166F99F090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0631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1780C-1330-4D88-899A-097E3DDEC09E}" type="datetimeFigureOut">
              <a:rPr lang="pl-PL" smtClean="0"/>
              <a:t>2016-04-25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D4C5C-6749-479B-AB14-166F99F090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10109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gor.es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diomar.pl/" TargetMode="Externa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omar.pl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omar.pl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lectrical-engineering-portal.com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st.pl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st.pl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st.pl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omar.pl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si.de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isi.de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si.de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1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iomar.pl/" TargetMode="Externa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omar.pl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ck-sat.pl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ck-sat.pl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ck-sat.pl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iomar.pl/" TargetMode="Externa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si.de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ck-sat.pl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3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1.pn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48.png"/><Relationship Id="rId7" Type="http://schemas.openxmlformats.org/officeDocument/2006/relationships/image" Target="../media/image3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1.png"/><Relationship Id="rId4" Type="http://schemas.openxmlformats.org/officeDocument/2006/relationships/image" Target="../media/image49.png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48.png"/><Relationship Id="rId7" Type="http://schemas.openxmlformats.org/officeDocument/2006/relationships/image" Target="../media/image3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1.png"/><Relationship Id="rId10" Type="http://schemas.openxmlformats.org/officeDocument/2006/relationships/image" Target="../media/image51.jpeg"/><Relationship Id="rId4" Type="http://schemas.openxmlformats.org/officeDocument/2006/relationships/image" Target="../media/image49.png"/><Relationship Id="rId9" Type="http://schemas.openxmlformats.org/officeDocument/2006/relationships/image" Target="../media/image5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iomar.pl/" TargetMode="External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48.png"/><Relationship Id="rId7" Type="http://schemas.openxmlformats.org/officeDocument/2006/relationships/image" Target="../media/image3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47.png"/><Relationship Id="rId5" Type="http://schemas.openxmlformats.org/officeDocument/2006/relationships/image" Target="../media/image31.png"/><Relationship Id="rId10" Type="http://schemas.openxmlformats.org/officeDocument/2006/relationships/image" Target="../media/image51.jpeg"/><Relationship Id="rId4" Type="http://schemas.openxmlformats.org/officeDocument/2006/relationships/image" Target="../media/image49.png"/><Relationship Id="rId9" Type="http://schemas.openxmlformats.org/officeDocument/2006/relationships/image" Target="../media/image50.png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48.png"/><Relationship Id="rId7" Type="http://schemas.openxmlformats.org/officeDocument/2006/relationships/image" Target="../media/image3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47.png"/><Relationship Id="rId5" Type="http://schemas.openxmlformats.org/officeDocument/2006/relationships/image" Target="../media/image31.png"/><Relationship Id="rId10" Type="http://schemas.openxmlformats.org/officeDocument/2006/relationships/image" Target="../media/image51.jpeg"/><Relationship Id="rId4" Type="http://schemas.openxmlformats.org/officeDocument/2006/relationships/image" Target="../media/image49.png"/><Relationship Id="rId9" Type="http://schemas.openxmlformats.org/officeDocument/2006/relationships/image" Target="../media/image50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iomar.p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026921" y="896523"/>
            <a:ext cx="7404100" cy="2665412"/>
          </a:xfrm>
        </p:spPr>
        <p:txBody>
          <a:bodyPr rtlCol="0">
            <a:normAutofit/>
          </a:bodyPr>
          <a:lstStyle/>
          <a:p>
            <a:pPr algn="l"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pl-PL" sz="2667" dirty="0">
                <a:solidFill>
                  <a:schemeClr val="bg1"/>
                </a:solidFill>
                <a:latin typeface="Dosis" panose="02010503020202060003" pitchFamily="2" charset="-18"/>
              </a:rPr>
              <a:t/>
            </a:r>
            <a:br>
              <a:rPr lang="pl-PL" sz="2667" dirty="0">
                <a:solidFill>
                  <a:schemeClr val="bg1"/>
                </a:solidFill>
                <a:latin typeface="Dosis" panose="02010503020202060003" pitchFamily="2" charset="-18"/>
              </a:rPr>
            </a:br>
            <a:r>
              <a:rPr lang="pl-PL" sz="4400" b="1" dirty="0">
                <a:solidFill>
                  <a:schemeClr val="bg1"/>
                </a:solidFill>
                <a:latin typeface="Dosis" panose="02010503020202060003" pitchFamily="2" charset="-18"/>
              </a:rPr>
              <a:t>Zasady projektowania i budowy </a:t>
            </a:r>
            <a:r>
              <a:rPr lang="pl-PL" sz="4400" b="1" dirty="0" err="1" smtClean="0">
                <a:solidFill>
                  <a:schemeClr val="bg1"/>
                </a:solidFill>
                <a:latin typeface="Dosis" panose="02010503020202060003" pitchFamily="2" charset="-18"/>
              </a:rPr>
              <a:t>multiswitchowych</a:t>
            </a:r>
            <a:r>
              <a:rPr lang="pl-PL" sz="4400" b="1" dirty="0" smtClean="0">
                <a:solidFill>
                  <a:schemeClr val="bg1"/>
                </a:solidFill>
                <a:latin typeface="Dosis" panose="02010503020202060003" pitchFamily="2" charset="-18"/>
              </a:rPr>
              <a:t>  instalacji </a:t>
            </a:r>
            <a:r>
              <a:rPr lang="pl-PL" sz="4400" b="1" dirty="0">
                <a:solidFill>
                  <a:schemeClr val="bg1"/>
                </a:solidFill>
                <a:latin typeface="Dosis" panose="02010503020202060003" pitchFamily="2" charset="-18"/>
              </a:rPr>
              <a:t>telewizyjnych</a:t>
            </a:r>
            <a:endParaRPr lang="pl-PL" sz="4800" b="1" dirty="0">
              <a:solidFill>
                <a:schemeClr val="bg1"/>
              </a:solidFill>
              <a:latin typeface="Dosis" panose="02010503020202060003" pitchFamily="2" charset="-18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026921" y="3933411"/>
            <a:ext cx="6856413" cy="2187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pl-PL" altLang="pl-PL" dirty="0" smtClean="0">
                <a:solidFill>
                  <a:schemeClr val="bg1"/>
                </a:solidFill>
                <a:latin typeface="Dosis" panose="02010503020202060003" pitchFamily="2" charset="-18"/>
              </a:rPr>
              <a:t>Doradztwo dla projektantów i wykonawców</a:t>
            </a:r>
          </a:p>
          <a:p>
            <a:pPr algn="l">
              <a:lnSpc>
                <a:spcPct val="100000"/>
              </a:lnSpc>
              <a:spcAft>
                <a:spcPts val="1200"/>
              </a:spcAft>
            </a:pPr>
            <a:r>
              <a:rPr lang="pl-PL" altLang="pl-PL" u="sng" dirty="0" smtClean="0">
                <a:solidFill>
                  <a:srgbClr val="99CCFF"/>
                </a:solidFill>
                <a:latin typeface="Dosis" panose="02010503020202060003" pitchFamily="2" charset="-18"/>
              </a:rPr>
              <a:t>tv@diomar.pl</a:t>
            </a:r>
          </a:p>
          <a:p>
            <a:pPr algn="l">
              <a:lnSpc>
                <a:spcPct val="100000"/>
              </a:lnSpc>
            </a:pPr>
            <a:r>
              <a:rPr lang="pl-PL" altLang="pl-PL" dirty="0" smtClean="0">
                <a:solidFill>
                  <a:schemeClr val="bg1"/>
                </a:solidFill>
                <a:latin typeface="Dosis" panose="02010503020202060003" pitchFamily="2" charset="-18"/>
              </a:rPr>
              <a:t>DIOMAR Sp. z o.o.,   ul. Na Skraju 34,   02-197 Warszawa</a:t>
            </a:r>
          </a:p>
          <a:p>
            <a:pPr algn="l">
              <a:lnSpc>
                <a:spcPct val="100000"/>
              </a:lnSpc>
            </a:pPr>
            <a:r>
              <a:rPr lang="pl-PL" altLang="pl-PL" u="sng" dirty="0" smtClean="0">
                <a:solidFill>
                  <a:srgbClr val="99CCFF"/>
                </a:solidFill>
                <a:latin typeface="Dosis" panose="02010503020202060003" pitchFamily="2" charset="-18"/>
              </a:rPr>
              <a:t>www.diomar.pl</a:t>
            </a:r>
          </a:p>
          <a:p>
            <a:pPr algn="l">
              <a:lnSpc>
                <a:spcPct val="100000"/>
              </a:lnSpc>
            </a:pPr>
            <a:endParaRPr lang="pl-PL" altLang="pl-PL" dirty="0" smtClean="0">
              <a:solidFill>
                <a:schemeClr val="bg1"/>
              </a:solidFill>
              <a:latin typeface="Dosis" panose="02010503020202060003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36047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175" y="503238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Sumowanie sygnałów RTV-SAT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5271950" y="1878483"/>
            <a:ext cx="5891681" cy="326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500"/>
              </a:lnSpc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Wzmacniacz selektywnie strojony pozwala na sumowanie sygnałów z kilku anten i wyrównanie poziomów</a:t>
            </a:r>
          </a:p>
          <a:p>
            <a:pPr defTabSz="914400" eaLnBrk="1" hangingPunct="1">
              <a:lnSpc>
                <a:spcPts val="3500"/>
              </a:lnSpc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2÷3 wejścia DVB-T w paśmie UHF</a:t>
            </a:r>
          </a:p>
          <a:p>
            <a:pPr defTabSz="914400" eaLnBrk="1" hangingPunct="1">
              <a:lnSpc>
                <a:spcPts val="3500"/>
              </a:lnSpc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Wejście dla VHF III </a:t>
            </a:r>
          </a:p>
          <a:p>
            <a:pPr defTabSz="914400" eaLnBrk="1" hangingPunct="1">
              <a:lnSpc>
                <a:spcPts val="3500"/>
              </a:lnSpc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Wejście dla UKF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239175" y="5703694"/>
            <a:ext cx="322262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foto: </a:t>
            </a: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  <a:hlinkClick r:id="rId3"/>
              </a:rPr>
              <a:t>www.fagor.es</a:t>
            </a: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t</a:t>
            </a:r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175" y="1496819"/>
            <a:ext cx="3270250" cy="4206875"/>
          </a:xfrm>
          <a:prstGeom prst="rect">
            <a:avLst/>
          </a:prstGeom>
          <a:noFill/>
          <a:ln w="9525">
            <a:solidFill>
              <a:srgbClr val="0E739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85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2744" y="461880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dirty="0" smtClean="0">
                <a:solidFill>
                  <a:srgbClr val="0E7392"/>
                </a:solidFill>
                <a:latin typeface="Dosis" panose="02010503020202060003" pitchFamily="2" charset="-18"/>
              </a:rPr>
              <a:t>Instalacja antenowa – anteny satelitarne ( 2 )</a:t>
            </a:r>
          </a:p>
        </p:txBody>
      </p:sp>
      <p:pic>
        <p:nvPicPr>
          <p:cNvPr id="3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631" y="1392238"/>
            <a:ext cx="3392488" cy="3402012"/>
          </a:xfrm>
          <a:prstGeom prst="rect">
            <a:avLst/>
          </a:prstGeom>
          <a:noFill/>
          <a:ln w="9525">
            <a:solidFill>
              <a:srgbClr val="0E739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971" y="1404938"/>
            <a:ext cx="4525962" cy="3389312"/>
          </a:xfrm>
          <a:prstGeom prst="rect">
            <a:avLst/>
          </a:prstGeom>
          <a:noFill/>
          <a:ln w="9525">
            <a:solidFill>
              <a:srgbClr val="0E739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274562" y="4795465"/>
            <a:ext cx="3222625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 dirty="0">
                <a:solidFill>
                  <a:srgbClr val="0D3261"/>
                </a:solidFill>
                <a:latin typeface="Myriad Pro" panose="020B0503030403020204" pitchFamily="34" charset="0"/>
              </a:rPr>
              <a:t>foto: </a:t>
            </a:r>
            <a:r>
              <a:rPr lang="pl-PL" altLang="pl-PL" sz="1600" dirty="0">
                <a:solidFill>
                  <a:srgbClr val="0D3261"/>
                </a:solidFill>
                <a:latin typeface="Myriad Pro" panose="020B0503030403020204" pitchFamily="34" charset="0"/>
                <a:hlinkClick r:id="rId5"/>
              </a:rPr>
              <a:t>www.diomar.pl</a:t>
            </a: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843680" y="5585282"/>
            <a:ext cx="7700963" cy="640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Montaż do komina    oraz    na stojakach niepenetrujących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473639" y="4795465"/>
            <a:ext cx="3222625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 dirty="0">
                <a:solidFill>
                  <a:srgbClr val="0D3261"/>
                </a:solidFill>
                <a:latin typeface="Myriad Pro" panose="020B0503030403020204" pitchFamily="34" charset="0"/>
              </a:rPr>
              <a:t>foto: </a:t>
            </a:r>
            <a:r>
              <a:rPr lang="pl-PL" altLang="pl-PL" sz="1600" dirty="0">
                <a:solidFill>
                  <a:srgbClr val="0D3261"/>
                </a:solidFill>
                <a:latin typeface="Myriad Pro" panose="020B0503030403020204" pitchFamily="34" charset="0"/>
                <a:hlinkClick r:id="rId5"/>
              </a:rPr>
              <a:t>www.diomar.pl</a:t>
            </a: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37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6354" y="398270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Ogrzewanie luster anten satelitarnych 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6573368" y="3722496"/>
            <a:ext cx="3222625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 dirty="0">
                <a:solidFill>
                  <a:srgbClr val="0D3261"/>
                </a:solidFill>
                <a:latin typeface="Myriad Pro" panose="020B0503030403020204" pitchFamily="34" charset="0"/>
              </a:rPr>
              <a:t>foto: </a:t>
            </a:r>
            <a:r>
              <a:rPr lang="pl-PL" altLang="pl-PL" sz="1600" dirty="0">
                <a:solidFill>
                  <a:srgbClr val="0D3261"/>
                </a:solidFill>
                <a:latin typeface="Myriad Pro" panose="020B0503030403020204" pitchFamily="34" charset="0"/>
                <a:hlinkClick r:id="rId3"/>
              </a:rPr>
              <a:t>www.diomar.pl</a:t>
            </a: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350493" y="4627371"/>
            <a:ext cx="7442200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Mokry śnieg lub marznący deszcz = </a:t>
            </a:r>
            <a:r>
              <a:rPr lang="pl-PL" altLang="pl-PL" sz="2400" dirty="0">
                <a:solidFill>
                  <a:srgbClr val="C00000"/>
                </a:solidFill>
                <a:latin typeface="Myriad Pro" panose="020B0503030403020204" pitchFamily="34" charset="0"/>
              </a:rPr>
              <a:t>brak sygnału</a:t>
            </a:r>
          </a:p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2400" b="1" dirty="0">
                <a:solidFill>
                  <a:srgbClr val="0E7392"/>
                </a:solidFill>
                <a:latin typeface="Myriad Pro" panose="020B0503030403020204" pitchFamily="34" charset="0"/>
              </a:rPr>
              <a:t>Zaśnieżona antena bez ogrzewania oraz taka sama antena z ogrzewaniem dolnej części lustra</a:t>
            </a: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493" y="1326958"/>
            <a:ext cx="5222875" cy="2936875"/>
          </a:xfrm>
          <a:prstGeom prst="rect">
            <a:avLst/>
          </a:prstGeom>
          <a:noFill/>
          <a:ln w="9525">
            <a:solidFill>
              <a:srgbClr val="0E739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867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2501" y="438026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dirty="0" smtClean="0">
                <a:solidFill>
                  <a:srgbClr val="0E7392"/>
                </a:solidFill>
                <a:latin typeface="Dosis" panose="02010503020202060003" pitchFamily="2" charset="-18"/>
              </a:rPr>
              <a:t>Ogrzewanie luster anten satelitarnych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5303754" y="1966789"/>
            <a:ext cx="6209733" cy="302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Układ ogrzewania dolnej części lustra anteny zapewnia jej funkcjonowanie w czasie trudnych warunków atmosferycznych.</a:t>
            </a:r>
          </a:p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Gdy dostęp do anten na dachu jest utrudniony i odśnieżanie będzie ryzykowne, należy przewidzieć anteny z ogrzewaniem.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438626" y="5069869"/>
            <a:ext cx="322262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 dirty="0">
                <a:solidFill>
                  <a:srgbClr val="0D3261"/>
                </a:solidFill>
                <a:latin typeface="Myriad Pro" panose="020B0503030403020204" pitchFamily="34" charset="0"/>
              </a:rPr>
              <a:t>foto: </a:t>
            </a:r>
            <a:r>
              <a:rPr lang="pl-PL" altLang="pl-PL" sz="1600" dirty="0">
                <a:solidFill>
                  <a:srgbClr val="0D3261"/>
                </a:solidFill>
                <a:latin typeface="Myriad Pro" panose="020B0503030403020204" pitchFamily="34" charset="0"/>
                <a:hlinkClick r:id="rId3"/>
              </a:rPr>
              <a:t>www.diomar.pl</a:t>
            </a: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396" y="1614488"/>
            <a:ext cx="3367087" cy="3381375"/>
          </a:xfrm>
          <a:prstGeom prst="rect">
            <a:avLst/>
          </a:prstGeom>
          <a:noFill/>
          <a:ln w="9525">
            <a:solidFill>
              <a:srgbClr val="0E739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14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7971" y="1347788"/>
            <a:ext cx="8329612" cy="565150"/>
          </a:xfrm>
        </p:spPr>
        <p:txBody>
          <a:bodyPr/>
          <a:lstStyle/>
          <a:p>
            <a:pPr eaLnBrk="1" hangingPunct="1"/>
            <a:r>
              <a:rPr lang="pl-PL" altLang="pl-PL" sz="3200" smtClean="0">
                <a:solidFill>
                  <a:srgbClr val="0E7392"/>
                </a:solidFill>
                <a:latin typeface="Dosis" panose="02010503020202060003" pitchFamily="2" charset="-18"/>
              </a:rPr>
              <a:t>Jakość instalacji antenowej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2097971" y="2167380"/>
            <a:ext cx="9002050" cy="454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marL="215900" indent="-215900"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 Ta instalacja powinna </a:t>
            </a:r>
            <a:r>
              <a:rPr lang="pl-PL" altLang="pl-PL" sz="2400" b="1" dirty="0">
                <a:solidFill>
                  <a:srgbClr val="0D3261"/>
                </a:solidFill>
                <a:latin typeface="Myriad Pro" panose="020B0503030403020204" pitchFamily="34" charset="0"/>
              </a:rPr>
              <a:t>pracować bez remontu</a:t>
            </a: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 przez np. 20 lat – </a:t>
            </a:r>
            <a:r>
              <a:rPr lang="pl-PL" altLang="pl-PL" sz="2400" b="1" dirty="0">
                <a:solidFill>
                  <a:srgbClr val="0E7392"/>
                </a:solidFill>
                <a:latin typeface="Myriad Pro" panose="020B0503030403020204" pitchFamily="34" charset="0"/>
              </a:rPr>
              <a:t>jakość!!!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 Ta instalacja ma </a:t>
            </a:r>
            <a:r>
              <a:rPr lang="pl-PL" altLang="pl-PL" sz="2400" b="1" dirty="0">
                <a:solidFill>
                  <a:srgbClr val="0D3261"/>
                </a:solidFill>
                <a:latin typeface="Myriad Pro" panose="020B0503030403020204" pitchFamily="34" charset="0"/>
              </a:rPr>
              <a:t>działać niezależnie od wiatru, śniegu</a:t>
            </a: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, być odporna na korozję, starzenie, promieniowanie UV, dewastację przez ptaki i inne czynniki destrukcyjne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 Ta instalacja ma być </a:t>
            </a:r>
            <a:r>
              <a:rPr lang="pl-PL" altLang="pl-PL" sz="2400" b="1" dirty="0">
                <a:solidFill>
                  <a:srgbClr val="0D3261"/>
                </a:solidFill>
                <a:latin typeface="Myriad Pro" panose="020B0503030403020204" pitchFamily="34" charset="0"/>
              </a:rPr>
              <a:t>bezpieczna </a:t>
            </a: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– solidność mocowania, wytrzymałość na huraganowy wiatr, ochrona </a:t>
            </a:r>
            <a:r>
              <a:rPr lang="pl-PL" altLang="pl-PL" sz="2400" dirty="0" smtClean="0">
                <a:solidFill>
                  <a:srgbClr val="0D3261"/>
                </a:solidFill>
                <a:latin typeface="Myriad Pro" panose="020B0503030403020204" pitchFamily="34" charset="0"/>
              </a:rPr>
              <a:t>odgromowa i </a:t>
            </a: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przed przepięciami itp.</a:t>
            </a:r>
          </a:p>
        </p:txBody>
      </p:sp>
    </p:spTree>
    <p:extLst>
      <p:ext uri="{BB962C8B-B14F-4D97-AF65-F5344CB8AC3E}">
        <p14:creationId xmlns:p14="http://schemas.microsoft.com/office/powerpoint/2010/main" val="122389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8646" y="461880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Brak skutecznej ochrony może drogo kosztować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2191799" y="5859532"/>
            <a:ext cx="5943600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 dirty="0">
                <a:solidFill>
                  <a:srgbClr val="0D3261"/>
                </a:solidFill>
                <a:latin typeface="Myriad Pro" panose="020B0503030403020204" pitchFamily="34" charset="0"/>
              </a:rPr>
              <a:t>foto: </a:t>
            </a:r>
            <a:r>
              <a:rPr lang="pl-PL" altLang="pl-PL" sz="1600" dirty="0">
                <a:solidFill>
                  <a:srgbClr val="0D3261"/>
                </a:solidFill>
                <a:latin typeface="Myriad Pro" panose="020B0503030403020204" pitchFamily="34" charset="0"/>
                <a:hlinkClick r:id="rId3"/>
              </a:rPr>
              <a:t>www.electrical-engineering-portal.com</a:t>
            </a: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pic>
        <p:nvPicPr>
          <p:cNvPr id="4" name="Obraz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458" y="1276350"/>
            <a:ext cx="5943600" cy="4457700"/>
          </a:xfrm>
          <a:prstGeom prst="rect">
            <a:avLst/>
          </a:prstGeom>
          <a:noFill/>
          <a:ln w="9525">
            <a:solidFill>
              <a:srgbClr val="B2B2B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05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598" y="376237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dirty="0" smtClean="0">
                <a:solidFill>
                  <a:srgbClr val="0E7392"/>
                </a:solidFill>
                <a:latin typeface="Dosis" panose="02010503020202060003" pitchFamily="2" charset="-18"/>
              </a:rPr>
              <a:t>Ochrona odgromowa instalacji antenowej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1301253" y="5810250"/>
            <a:ext cx="3743325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źródło: </a:t>
            </a: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  <a:hlinkClick r:id="rId3"/>
              </a:rPr>
              <a:t>www.rst.pl</a:t>
            </a: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184003" y="2422194"/>
            <a:ext cx="3576637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000"/>
              </a:lnSpc>
              <a:buFont typeface="Arial" panose="020B0604020202020204" pitchFamily="34" charset="0"/>
              <a:buNone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Należy utworzyć strefę ochronną dla instalacji antenowej – maszty, anteny, trasy kablowe itp.</a:t>
            </a:r>
          </a:p>
        </p:txBody>
      </p:sp>
      <p:pic>
        <p:nvPicPr>
          <p:cNvPr id="5" name="Obraz 5" descr="D:\DVBT_Szkolenia\SOURCES\DAY_1_4_odgrom\Odgrom_masz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253" y="1200150"/>
            <a:ext cx="3743325" cy="4610100"/>
          </a:xfrm>
          <a:prstGeom prst="rect">
            <a:avLst/>
          </a:prstGeom>
          <a:noFill/>
          <a:ln w="9525">
            <a:solidFill>
              <a:srgbClr val="B2B2B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50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2744" y="435769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dirty="0" smtClean="0">
                <a:solidFill>
                  <a:srgbClr val="0E7392"/>
                </a:solidFill>
                <a:latin typeface="Dosis" panose="02010503020202060003" pitchFamily="2" charset="-18"/>
              </a:rPr>
              <a:t>Ochrona przed przepięciami</a:t>
            </a:r>
          </a:p>
        </p:txBody>
      </p:sp>
      <p:pic>
        <p:nvPicPr>
          <p:cNvPr id="3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644" y="1216422"/>
            <a:ext cx="8293100" cy="4194175"/>
          </a:xfrm>
          <a:prstGeom prst="rect">
            <a:avLst/>
          </a:prstGeom>
          <a:noFill/>
          <a:ln w="9525">
            <a:solidFill>
              <a:srgbClr val="B2B2B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876675" y="1431925"/>
            <a:ext cx="4697413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defTabSz="914400" eaLnBrk="1" hangingPunct="1">
              <a:lnSpc>
                <a:spcPts val="3000"/>
              </a:lnSpc>
              <a:buFont typeface="Arial" panose="020B0604020202020204" pitchFamily="34" charset="0"/>
              <a:buNone/>
            </a:pP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Należy stosować ochronniki przed przepięciami typu 1 dla instalacji zasilających oraz typu D1 dla kabli sygnałowych (10/350µs)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195126" y="5626100"/>
            <a:ext cx="10254753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rgbClr val="0E7392"/>
                </a:solidFill>
                <a:latin typeface="Dosis" panose="02010503020202060003" pitchFamily="2" charset="-18"/>
              </a:rPr>
              <a:t>Pole powierzchni pod kształtem impulsu = ilość energii przejętej przez ochronnik.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9806388" y="5070447"/>
            <a:ext cx="2001838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 dirty="0">
                <a:solidFill>
                  <a:srgbClr val="0D3261"/>
                </a:solidFill>
                <a:latin typeface="Myriad Pro" panose="020B0503030403020204" pitchFamily="34" charset="0"/>
              </a:rPr>
              <a:t>źródło: </a:t>
            </a:r>
            <a:r>
              <a:rPr lang="pl-PL" altLang="pl-PL" sz="1600" dirty="0">
                <a:solidFill>
                  <a:srgbClr val="0D3261"/>
                </a:solidFill>
                <a:latin typeface="Myriad Pro" panose="020B0503030403020204" pitchFamily="34" charset="0"/>
                <a:hlinkClick r:id="rId4"/>
              </a:rPr>
              <a:t>www.rst.pl</a:t>
            </a: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38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598" y="314326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dirty="0" smtClean="0">
                <a:solidFill>
                  <a:srgbClr val="0E7392"/>
                </a:solidFill>
                <a:latin typeface="Dosis" panose="02010503020202060003" pitchFamily="2" charset="-18"/>
              </a:rPr>
              <a:t>Ochronniki 10/350µs skuteczna ochrona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1350493" y="5815520"/>
            <a:ext cx="2705100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źródło: </a:t>
            </a: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  <a:hlinkClick r:id="rId3"/>
              </a:rPr>
              <a:t>www.rst.pl</a:t>
            </a: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223510" y="1887793"/>
            <a:ext cx="6409248" cy="3121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000"/>
              </a:lnSpc>
              <a:buFont typeface="Arial" panose="020B0604020202020204" pitchFamily="34" charset="0"/>
              <a:buNone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Ochronniki DEHN DGA FF chronią przed przepięciami przekraczającymi 24V, co skutecznie zabezpiecza system multiswitchowy.</a:t>
            </a:r>
          </a:p>
          <a:p>
            <a:pPr defTabSz="914400" eaLnBrk="1" hangingPunct="1">
              <a:lnSpc>
                <a:spcPts val="3000"/>
              </a:lnSpc>
              <a:buFont typeface="Arial" panose="020B0604020202020204" pitchFamily="34" charset="0"/>
              <a:buNone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W instalacji antenowej nie występują napięcia wyższe niż 13V lub maksymalnie 20V.</a:t>
            </a:r>
          </a:p>
          <a:p>
            <a:pPr defTabSz="914400" eaLnBrk="1" hangingPunct="1">
              <a:lnSpc>
                <a:spcPts val="3000"/>
              </a:lnSpc>
              <a:buFont typeface="Arial" panose="020B0604020202020204" pitchFamily="34" charset="0"/>
              <a:buNone/>
            </a:pPr>
            <a:r>
              <a:rPr lang="pl-PL" altLang="pl-PL" sz="2400" b="1" dirty="0">
                <a:solidFill>
                  <a:srgbClr val="C00000"/>
                </a:solidFill>
                <a:latin typeface="Myriad Pro" panose="020B0503030403020204" pitchFamily="34" charset="0"/>
              </a:rPr>
              <a:t>Należy zabezpieczyć wszystkie kable!</a:t>
            </a: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493" y="1081595"/>
            <a:ext cx="2705100" cy="4733925"/>
          </a:xfrm>
          <a:prstGeom prst="rect">
            <a:avLst/>
          </a:prstGeom>
          <a:noFill/>
          <a:ln w="9525">
            <a:solidFill>
              <a:srgbClr val="B2B2B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05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2257" y="382588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dirty="0" smtClean="0">
                <a:solidFill>
                  <a:srgbClr val="0E7392"/>
                </a:solidFill>
                <a:latin typeface="Dosis" panose="02010503020202060003" pitchFamily="2" charset="-18"/>
              </a:rPr>
              <a:t>Skrzynka z ochronnikami zamiast „fajki na kable”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2398727" y="5784877"/>
            <a:ext cx="59245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 dirty="0">
                <a:solidFill>
                  <a:srgbClr val="0D3261"/>
                </a:solidFill>
                <a:latin typeface="Myriad Pro" panose="020B0503030403020204" pitchFamily="34" charset="0"/>
              </a:rPr>
              <a:t>źródło: </a:t>
            </a:r>
            <a:r>
              <a:rPr lang="pl-PL" altLang="pl-PL" sz="1600" dirty="0">
                <a:solidFill>
                  <a:srgbClr val="0D3261"/>
                </a:solidFill>
                <a:latin typeface="Myriad Pro" panose="020B0503030403020204" pitchFamily="34" charset="0"/>
                <a:hlinkClick r:id="rId3"/>
              </a:rPr>
              <a:t>www.diomar.pl</a:t>
            </a: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190" y="1234992"/>
            <a:ext cx="5924550" cy="4381500"/>
          </a:xfrm>
          <a:prstGeom prst="rect">
            <a:avLst/>
          </a:prstGeom>
          <a:noFill/>
          <a:ln w="9525">
            <a:solidFill>
              <a:srgbClr val="B2B2B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556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69770" y="1340237"/>
            <a:ext cx="8329612" cy="565150"/>
          </a:xfrm>
        </p:spPr>
        <p:txBody>
          <a:bodyPr/>
          <a:lstStyle/>
          <a:p>
            <a:pPr eaLnBrk="1" hangingPunct="1"/>
            <a:r>
              <a:rPr lang="pl-PL" altLang="pl-PL" sz="3200" b="1" dirty="0" smtClean="0">
                <a:solidFill>
                  <a:srgbClr val="0E7392"/>
                </a:solidFill>
                <a:latin typeface="Dosis" panose="02010503020202060003" pitchFamily="2" charset="-18"/>
              </a:rPr>
              <a:t>Cel</a:t>
            </a:r>
            <a:r>
              <a:rPr lang="pl-PL" altLang="pl-PL" sz="3200" dirty="0" smtClean="0">
                <a:solidFill>
                  <a:srgbClr val="0E7392"/>
                </a:solidFill>
                <a:latin typeface="Dosis" panose="02010503020202060003" pitchFamily="2" charset="-18"/>
              </a:rPr>
              <a:t> wykonania budynkowej instalacji RTV-SAT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025430" y="2511246"/>
            <a:ext cx="6900863" cy="2405062"/>
          </a:xfrm>
        </p:spPr>
        <p:txBody>
          <a:bodyPr/>
          <a:lstStyle/>
          <a:p>
            <a:pPr marL="0" indent="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2400" dirty="0" smtClean="0">
                <a:solidFill>
                  <a:srgbClr val="0D3261"/>
                </a:solidFill>
                <a:latin typeface="Dosis" panose="02010503020202060003" pitchFamily="2" charset="-18"/>
              </a:rPr>
              <a:t>Instalacja RTV-SAT powinna zapewniać </a:t>
            </a:r>
            <a:r>
              <a:rPr lang="pl-PL" altLang="pl-PL" sz="2400" b="1" dirty="0" smtClean="0">
                <a:solidFill>
                  <a:srgbClr val="0D3261"/>
                </a:solidFill>
                <a:latin typeface="Dosis" panose="02010503020202060003" pitchFamily="2" charset="-18"/>
              </a:rPr>
              <a:t>prawidłowy, niezawodny i bezpieczny </a:t>
            </a:r>
            <a:r>
              <a:rPr lang="pl-PL" altLang="pl-PL" sz="2400" dirty="0" smtClean="0">
                <a:solidFill>
                  <a:srgbClr val="0D3261"/>
                </a:solidFill>
                <a:latin typeface="Dosis" panose="02010503020202060003" pitchFamily="2" charset="-18"/>
              </a:rPr>
              <a:t>odbiór sygnałów radiowych, telewizyjnych i satelitarnych we wszystkich lokalach mieszkalnych przez wiele lat eksploatacji.</a:t>
            </a:r>
          </a:p>
        </p:txBody>
      </p:sp>
    </p:spTree>
    <p:extLst>
      <p:ext uri="{BB962C8B-B14F-4D97-AF65-F5344CB8AC3E}">
        <p14:creationId xmlns:p14="http://schemas.microsoft.com/office/powerpoint/2010/main" val="193472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939" y="382368"/>
            <a:ext cx="8099425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Podstawowe zasady wykonania instalacji multiswitchowej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4820189" y="1295180"/>
            <a:ext cx="5165725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Kaskadowe połączenie multiswitchy pozwala skompensować różnice</a:t>
            </a:r>
          </a:p>
          <a:p>
            <a:pPr defTabSz="914400" eaLnBrk="1" hangingPunct="1">
              <a:lnSpc>
                <a:spcPts val="3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w tłumieniu kabli abonenckich.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697576" y="5660805"/>
            <a:ext cx="322262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źródło: </a:t>
            </a: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  <a:hlinkClick r:id="rId3"/>
              </a:rPr>
              <a:t>www.wisi.de</a:t>
            </a: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pic>
        <p:nvPicPr>
          <p:cNvPr id="5" name="Picture 2" descr="D:\DVB-T_Legislacja\ROZPORZADZENIE\DB_53_f_Kontast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714" y="4695605"/>
            <a:ext cx="808037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ole tekstowe 13"/>
          <p:cNvSpPr txBox="1">
            <a:spLocks noChangeArrowheads="1"/>
          </p:cNvSpPr>
          <p:nvPr/>
        </p:nvSpPr>
        <p:spPr bwMode="auto">
          <a:xfrm>
            <a:off x="4467764" y="4120930"/>
            <a:ext cx="2339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b="1">
                <a:solidFill>
                  <a:srgbClr val="0E7392"/>
                </a:solidFill>
                <a:latin typeface="Myriad Pro" panose="020B0503030403020204" pitchFamily="34" charset="0"/>
              </a:rPr>
              <a:t>R + TV + SAT</a:t>
            </a:r>
          </a:p>
        </p:txBody>
      </p:sp>
      <p:pic>
        <p:nvPicPr>
          <p:cNvPr id="7" name="Picture 2" descr="D:\DVB-T_Legislacja\ROZPORZADZENIE\DB_53_f_Kontast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164" y="4220943"/>
            <a:ext cx="806450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4" descr="Multiswitche_08_98A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414" y="1299943"/>
            <a:ext cx="2520950" cy="427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Łącznik prosty ze strzałką 16"/>
          <p:cNvCxnSpPr>
            <a:stCxn id="5" idx="1"/>
          </p:cNvCxnSpPr>
          <p:nvPr/>
        </p:nvCxnSpPr>
        <p:spPr>
          <a:xfrm flipH="1">
            <a:off x="4467764" y="5105180"/>
            <a:ext cx="1250950" cy="0"/>
          </a:xfrm>
          <a:prstGeom prst="straightConnector1">
            <a:avLst/>
          </a:prstGeom>
          <a:ln w="38100">
            <a:solidFill>
              <a:srgbClr val="00CC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16"/>
          <p:cNvCxnSpPr/>
          <p:nvPr/>
        </p:nvCxnSpPr>
        <p:spPr>
          <a:xfrm flipH="1">
            <a:off x="4467764" y="4632105"/>
            <a:ext cx="2406650" cy="0"/>
          </a:xfrm>
          <a:prstGeom prst="straightConnector1">
            <a:avLst/>
          </a:prstGeom>
          <a:ln w="38100">
            <a:solidFill>
              <a:srgbClr val="00CC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D:\DVB-T_Legislacja\ROZPORZADZENIE\DB_53_f_Kontast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801" y="3268443"/>
            <a:ext cx="808038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pole tekstowe 13"/>
          <p:cNvSpPr txBox="1">
            <a:spLocks noChangeArrowheads="1"/>
          </p:cNvSpPr>
          <p:nvPr/>
        </p:nvSpPr>
        <p:spPr bwMode="auto">
          <a:xfrm>
            <a:off x="4920201" y="2693768"/>
            <a:ext cx="23399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400" b="1">
                <a:solidFill>
                  <a:srgbClr val="0E7392"/>
                </a:solidFill>
                <a:latin typeface="Myriad Pro" panose="020B0503030403020204" pitchFamily="34" charset="0"/>
              </a:rPr>
              <a:t>R + TV + SAT</a:t>
            </a:r>
          </a:p>
        </p:txBody>
      </p:sp>
      <p:pic>
        <p:nvPicPr>
          <p:cNvPr id="13" name="Picture 2" descr="D:\DVB-T_Legislacja\ROZPORZADZENIE\DB_53_f_Kontast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0251" y="2793780"/>
            <a:ext cx="806450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Łącznik prosty ze strzałką 16"/>
          <p:cNvCxnSpPr>
            <a:stCxn id="11" idx="1"/>
          </p:cNvCxnSpPr>
          <p:nvPr/>
        </p:nvCxnSpPr>
        <p:spPr>
          <a:xfrm flipH="1">
            <a:off x="4467764" y="3678018"/>
            <a:ext cx="3475037" cy="0"/>
          </a:xfrm>
          <a:prstGeom prst="straightConnector1">
            <a:avLst/>
          </a:prstGeom>
          <a:ln w="38100">
            <a:solidFill>
              <a:srgbClr val="00CC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ze strzałką 16"/>
          <p:cNvCxnSpPr>
            <a:stCxn id="13" idx="1"/>
          </p:cNvCxnSpPr>
          <p:nvPr/>
        </p:nvCxnSpPr>
        <p:spPr>
          <a:xfrm flipH="1">
            <a:off x="4467764" y="3204943"/>
            <a:ext cx="4662487" cy="0"/>
          </a:xfrm>
          <a:prstGeom prst="straightConnector1">
            <a:avLst/>
          </a:prstGeom>
          <a:ln w="38100">
            <a:solidFill>
              <a:srgbClr val="00CC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254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3475" y="334660"/>
            <a:ext cx="7708900" cy="565150"/>
          </a:xfrm>
        </p:spPr>
        <p:txBody>
          <a:bodyPr/>
          <a:lstStyle/>
          <a:p>
            <a:pPr algn="ctr"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Multiswitch </a:t>
            </a:r>
            <a:r>
              <a:rPr lang="pl-PL" altLang="pl-PL" sz="2800" b="1" smtClean="0">
                <a:solidFill>
                  <a:srgbClr val="0E7392"/>
                </a:solidFill>
                <a:latin typeface="Dosis" panose="02010503020202060003" pitchFamily="2" charset="-18"/>
              </a:rPr>
              <a:t>aktywny</a:t>
            </a:r>
          </a:p>
        </p:txBody>
      </p:sp>
      <p:pic>
        <p:nvPicPr>
          <p:cNvPr id="3" name="Picture 3" descr="D:\DVB-T_Legislacja\ROZPORZADZENIE\DY_08_opi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550" y="1033160"/>
            <a:ext cx="6296025" cy="467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7793783" y="1033160"/>
            <a:ext cx="2693987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1600" b="1" dirty="0">
                <a:solidFill>
                  <a:srgbClr val="0D3261"/>
                </a:solidFill>
                <a:latin typeface="Myriad Pro" panose="020B0503030403020204" pitchFamily="34" charset="0"/>
              </a:rPr>
              <a:t>Wyjścia abonenckie</a:t>
            </a:r>
            <a:r>
              <a:rPr lang="pl-PL" altLang="pl-PL" sz="1600" dirty="0">
                <a:solidFill>
                  <a:srgbClr val="0D3261"/>
                </a:solidFill>
                <a:latin typeface="Myriad Pro" panose="020B0503030403020204" pitchFamily="34" charset="0"/>
              </a:rPr>
              <a:t>:</a:t>
            </a:r>
          </a:p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1600" dirty="0">
                <a:solidFill>
                  <a:srgbClr val="0D3261"/>
                </a:solidFill>
                <a:latin typeface="Myriad Pro" panose="020B0503030403020204" pitchFamily="34" charset="0"/>
              </a:rPr>
              <a:t>Tłumienie RTV = -22dB</a:t>
            </a:r>
          </a:p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1600" dirty="0">
                <a:solidFill>
                  <a:srgbClr val="0D3261"/>
                </a:solidFill>
                <a:latin typeface="Myriad Pro" panose="020B0503030403020204" pitchFamily="34" charset="0"/>
              </a:rPr>
              <a:t>Tłumienie SAT = 0dB</a:t>
            </a:r>
          </a:p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1600" b="1" dirty="0">
                <a:solidFill>
                  <a:srgbClr val="0D3261"/>
                </a:solidFill>
                <a:latin typeface="Myriad Pro" panose="020B0503030403020204" pitchFamily="34" charset="0"/>
              </a:rPr>
              <a:t>Wyjścia przelotowe</a:t>
            </a:r>
            <a:r>
              <a:rPr lang="pl-PL" altLang="pl-PL" sz="1600" dirty="0">
                <a:solidFill>
                  <a:srgbClr val="0D3261"/>
                </a:solidFill>
                <a:latin typeface="Myriad Pro" panose="020B0503030403020204" pitchFamily="34" charset="0"/>
              </a:rPr>
              <a:t>:</a:t>
            </a:r>
          </a:p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1600" dirty="0">
                <a:solidFill>
                  <a:srgbClr val="0D3261"/>
                </a:solidFill>
                <a:latin typeface="Myriad Pro" panose="020B0503030403020204" pitchFamily="34" charset="0"/>
              </a:rPr>
              <a:t>Tłumienie RTV = -6dB</a:t>
            </a:r>
          </a:p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1600" dirty="0">
                <a:solidFill>
                  <a:srgbClr val="0D3261"/>
                </a:solidFill>
                <a:latin typeface="Myriad Pro" panose="020B0503030403020204" pitchFamily="34" charset="0"/>
              </a:rPr>
              <a:t>Wzmocnienie SAT = +15dB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086612" y="5838522"/>
            <a:ext cx="322262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źródło: </a:t>
            </a: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  <a:hlinkClick r:id="rId4"/>
              </a:rPr>
              <a:t>www.wisi.de</a:t>
            </a: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69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2643" y="414173"/>
            <a:ext cx="7708900" cy="565150"/>
          </a:xfrm>
        </p:spPr>
        <p:txBody>
          <a:bodyPr/>
          <a:lstStyle/>
          <a:p>
            <a:pPr algn="ctr"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Multiswitch </a:t>
            </a:r>
            <a:r>
              <a:rPr lang="pl-PL" altLang="pl-PL" sz="2800" b="1" smtClean="0">
                <a:solidFill>
                  <a:srgbClr val="0E7392"/>
                </a:solidFill>
                <a:latin typeface="Dosis" panose="02010503020202060003" pitchFamily="2" charset="-18"/>
              </a:rPr>
              <a:t>pasywny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3895780" y="5918035"/>
            <a:ext cx="322262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źródło: </a:t>
            </a: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  <a:hlinkClick r:id="rId3"/>
              </a:rPr>
              <a:t>www.wisi.de</a:t>
            </a: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pic>
        <p:nvPicPr>
          <p:cNvPr id="4" name="Picture 2" descr="D:\DVB-T_Legislacja\ROZPORZADZENIE\DY98A_opi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018" y="1112673"/>
            <a:ext cx="6299200" cy="467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7690416" y="1120115"/>
            <a:ext cx="2693987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1600" b="1">
                <a:solidFill>
                  <a:srgbClr val="0D3261"/>
                </a:solidFill>
                <a:latin typeface="Myriad Pro" panose="020B0503030403020204" pitchFamily="34" charset="0"/>
              </a:rPr>
              <a:t>Wyjścia abonenckie</a:t>
            </a: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:</a:t>
            </a:r>
          </a:p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Tłumienie RTV = -21dB</a:t>
            </a:r>
          </a:p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Tłumienie SAT = -16dB</a:t>
            </a:r>
          </a:p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1600" b="1">
                <a:solidFill>
                  <a:srgbClr val="0D3261"/>
                </a:solidFill>
                <a:latin typeface="Myriad Pro" panose="020B0503030403020204" pitchFamily="34" charset="0"/>
              </a:rPr>
              <a:t>Wyjścia przelotowe</a:t>
            </a: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:</a:t>
            </a:r>
          </a:p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Tłumienie RTV = -6dB</a:t>
            </a:r>
          </a:p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Tłumienie SAT = -4dB</a:t>
            </a:r>
          </a:p>
        </p:txBody>
      </p:sp>
    </p:spTree>
    <p:extLst>
      <p:ext uri="{BB962C8B-B14F-4D97-AF65-F5344CB8AC3E}">
        <p14:creationId xmlns:p14="http://schemas.microsoft.com/office/powerpoint/2010/main" val="156060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775" y="66675"/>
            <a:ext cx="6302375" cy="611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105840" y="6090038"/>
            <a:ext cx="9648921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rgbClr val="0E7392"/>
                </a:solidFill>
                <a:latin typeface="Dosis" panose="02010503020202060003" pitchFamily="2" charset="-18"/>
              </a:rPr>
              <a:t>Minimalne i maksymalne poziomy sygnałów RTV-SAT w gniazdach abonenckich.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27222" y="0"/>
            <a:ext cx="2359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 dirty="0">
                <a:solidFill>
                  <a:srgbClr val="0D3261"/>
                </a:solidFill>
                <a:latin typeface="Myriad Pro" panose="020B0503030403020204" pitchFamily="34" charset="0"/>
              </a:rPr>
              <a:t>źródło: PN-IEC 60728-1</a:t>
            </a: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 dirty="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sp>
        <p:nvSpPr>
          <p:cNvPr id="5" name="Prostokąt zaokrąglony 1"/>
          <p:cNvSpPr/>
          <p:nvPr/>
        </p:nvSpPr>
        <p:spPr>
          <a:xfrm>
            <a:off x="3843462" y="4637088"/>
            <a:ext cx="4784725" cy="742950"/>
          </a:xfrm>
          <a:prstGeom prst="roundRect">
            <a:avLst/>
          </a:prstGeom>
          <a:solidFill>
            <a:srgbClr val="66FF66">
              <a:alpha val="30000"/>
            </a:srgbClr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" name="Prostokąt zaokrąglony 2"/>
          <p:cNvSpPr/>
          <p:nvPr/>
        </p:nvSpPr>
        <p:spPr>
          <a:xfrm>
            <a:off x="3843462" y="2090738"/>
            <a:ext cx="4784725" cy="496887"/>
          </a:xfrm>
          <a:prstGeom prst="roundRect">
            <a:avLst/>
          </a:prstGeom>
          <a:solidFill>
            <a:srgbClr val="00B0F0">
              <a:alpha val="30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7" name="Prostokąt zaokrąglony 3"/>
          <p:cNvSpPr/>
          <p:nvPr/>
        </p:nvSpPr>
        <p:spPr>
          <a:xfrm>
            <a:off x="3843462" y="5380038"/>
            <a:ext cx="4784725" cy="368300"/>
          </a:xfrm>
          <a:prstGeom prst="roundRect">
            <a:avLst/>
          </a:prstGeom>
          <a:solidFill>
            <a:srgbClr val="FF66FF">
              <a:alpha val="29804"/>
            </a:srgbClr>
          </a:solidFill>
          <a:ln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5879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2745" y="298451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Graniczne poziomy sygnałów w gniazdach RTV-SAT</a:t>
            </a:r>
          </a:p>
        </p:txBody>
      </p:sp>
      <p:graphicFrame>
        <p:nvGraphicFramePr>
          <p:cNvPr id="3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75316"/>
              </p:ext>
            </p:extLst>
          </p:nvPr>
        </p:nvGraphicFramePr>
        <p:xfrm>
          <a:off x="1685139" y="1152125"/>
          <a:ext cx="8542336" cy="383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5584"/>
                <a:gridCol w="2135584"/>
                <a:gridCol w="2135584"/>
                <a:gridCol w="2135584"/>
              </a:tblGrid>
              <a:tr h="958850">
                <a:tc>
                  <a:txBody>
                    <a:bodyPr/>
                    <a:lstStyle/>
                    <a:p>
                      <a:pPr algn="ctr"/>
                      <a:endParaRPr lang="pl-PL" sz="1800" dirty="0" smtClean="0">
                        <a:solidFill>
                          <a:schemeClr val="tx1"/>
                        </a:solidFill>
                        <a:latin typeface="Myriad Pro" panose="020B0503030403020204" pitchFamily="34" charset="0"/>
                      </a:endParaRPr>
                    </a:p>
                    <a:p>
                      <a:pPr algn="ctr"/>
                      <a:r>
                        <a:rPr lang="pl-PL" sz="1800" dirty="0" smtClean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typ sygnału</a:t>
                      </a:r>
                      <a:endParaRPr lang="pl-PL" sz="1800" dirty="0">
                        <a:solidFill>
                          <a:schemeClr val="tx1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31" marR="91431" marT="45732" marB="45732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800" dirty="0" smtClean="0">
                        <a:solidFill>
                          <a:schemeClr val="tx1"/>
                        </a:solidFill>
                        <a:latin typeface="Myriad Pro" panose="020B0503030403020204" pitchFamily="34" charset="0"/>
                      </a:endParaRPr>
                    </a:p>
                    <a:p>
                      <a:pPr algn="ctr"/>
                      <a:r>
                        <a:rPr lang="pl-PL" sz="1800" dirty="0" smtClean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zakres częstotliwości</a:t>
                      </a:r>
                      <a:endParaRPr lang="pl-PL" sz="1800" dirty="0">
                        <a:solidFill>
                          <a:schemeClr val="tx1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31" marR="91431" marT="45732" marB="45732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800" dirty="0" smtClean="0">
                        <a:solidFill>
                          <a:schemeClr val="tx1"/>
                        </a:solidFill>
                        <a:latin typeface="Myriad Pro" panose="020B0503030403020204" pitchFamily="34" charset="0"/>
                      </a:endParaRPr>
                    </a:p>
                    <a:p>
                      <a:pPr algn="ctr"/>
                      <a:r>
                        <a:rPr lang="pl-PL" sz="1800" dirty="0" smtClean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minimalny </a:t>
                      </a:r>
                    </a:p>
                    <a:p>
                      <a:pPr algn="ctr"/>
                      <a:r>
                        <a:rPr lang="pl-PL" sz="1800" dirty="0" smtClean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poziom sygnału</a:t>
                      </a:r>
                      <a:endParaRPr lang="pl-PL" sz="1800" dirty="0">
                        <a:solidFill>
                          <a:schemeClr val="tx1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31" marR="91431" marT="45732" marB="45732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800" dirty="0" smtClean="0">
                        <a:solidFill>
                          <a:schemeClr val="tx1"/>
                        </a:solidFill>
                        <a:latin typeface="Myriad Pro" panose="020B0503030403020204" pitchFamily="34" charset="0"/>
                      </a:endParaRPr>
                    </a:p>
                    <a:p>
                      <a:pPr algn="ctr"/>
                      <a:r>
                        <a:rPr lang="pl-PL" sz="1800" dirty="0" smtClean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maksymalny </a:t>
                      </a:r>
                    </a:p>
                    <a:p>
                      <a:pPr algn="ctr"/>
                      <a:r>
                        <a:rPr lang="pl-PL" sz="1800" dirty="0" smtClean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poziom sygnału</a:t>
                      </a:r>
                      <a:endParaRPr lang="pl-PL" sz="1800" dirty="0">
                        <a:solidFill>
                          <a:schemeClr val="tx1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31" marR="91431" marT="45732" marB="45732">
                    <a:noFill/>
                  </a:tcPr>
                </a:tc>
              </a:tr>
              <a:tr h="958850">
                <a:tc>
                  <a:txBody>
                    <a:bodyPr/>
                    <a:lstStyle/>
                    <a:p>
                      <a:endParaRPr lang="pl-PL" sz="1800" dirty="0" smtClean="0">
                        <a:solidFill>
                          <a:schemeClr val="tx1"/>
                        </a:solidFill>
                        <a:latin typeface="Myriad Pro" panose="020B0503030403020204" pitchFamily="34" charset="0"/>
                      </a:endParaRPr>
                    </a:p>
                    <a:p>
                      <a:pPr algn="ctr"/>
                      <a:r>
                        <a:rPr lang="pl-PL" sz="1800" dirty="0" smtClean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Radio </a:t>
                      </a:r>
                      <a:r>
                        <a:rPr lang="pl-PL" sz="1800" b="1" dirty="0" smtClean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UKF</a:t>
                      </a:r>
                      <a:endParaRPr lang="pl-PL" sz="1800" b="1" dirty="0">
                        <a:solidFill>
                          <a:schemeClr val="tx1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31" marR="91431" marT="45732" marB="45732">
                    <a:solidFill>
                      <a:srgbClr val="FF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 smtClean="0">
                        <a:latin typeface="Myriad Pro" panose="020B0503030403020204" pitchFamily="34" charset="0"/>
                      </a:endParaRPr>
                    </a:p>
                    <a:p>
                      <a:pPr algn="ctr"/>
                      <a:r>
                        <a:rPr lang="pl-PL" sz="1600" dirty="0" smtClean="0">
                          <a:latin typeface="Myriad Pro" panose="020B0503030403020204" pitchFamily="34" charset="0"/>
                        </a:rPr>
                        <a:t>88 ÷ 108 MHz</a:t>
                      </a:r>
                      <a:endParaRPr lang="pl-PL" sz="1600" dirty="0">
                        <a:latin typeface="Myriad Pro" panose="020B0503030403020204" pitchFamily="34" charset="0"/>
                      </a:endParaRPr>
                    </a:p>
                  </a:txBody>
                  <a:tcPr marL="91431" marR="91431" marT="45732" marB="45732">
                    <a:solidFill>
                      <a:srgbClr val="FF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dirty="0" smtClean="0">
                        <a:latin typeface="Myriad Pro" panose="020B0503030403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400" b="1" dirty="0" smtClean="0">
                          <a:solidFill>
                            <a:srgbClr val="C00000"/>
                          </a:solidFill>
                          <a:latin typeface="Myriad Pro" panose="020B0503030403020204" pitchFamily="34" charset="0"/>
                        </a:rPr>
                        <a:t>50</a:t>
                      </a:r>
                      <a:r>
                        <a:rPr lang="pl-PL" sz="2400" dirty="0" smtClean="0">
                          <a:solidFill>
                            <a:srgbClr val="C00000"/>
                          </a:solidFill>
                          <a:latin typeface="Myriad Pro" panose="020B0503030403020204" pitchFamily="34" charset="0"/>
                        </a:rPr>
                        <a:t> </a:t>
                      </a:r>
                      <a:r>
                        <a:rPr lang="pl-PL" sz="2400" dirty="0" err="1" smtClean="0">
                          <a:solidFill>
                            <a:srgbClr val="C00000"/>
                          </a:solidFill>
                          <a:latin typeface="Myriad Pro" panose="020B0503030403020204" pitchFamily="34" charset="0"/>
                        </a:rPr>
                        <a:t>dBµV</a:t>
                      </a:r>
                      <a:endParaRPr lang="pl-PL" sz="2400" dirty="0" smtClean="0">
                        <a:solidFill>
                          <a:srgbClr val="C00000"/>
                        </a:solidFill>
                        <a:latin typeface="Myriad Pro" panose="020B0503030403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Myriad Pro" panose="020B0503030403020204" pitchFamily="34" charset="0"/>
                        </a:rPr>
                        <a:t>odbiór</a:t>
                      </a:r>
                      <a:r>
                        <a:rPr lang="pl-PL" sz="1400" baseline="0" dirty="0" smtClean="0">
                          <a:latin typeface="Myriad Pro" panose="020B0503030403020204" pitchFamily="34" charset="0"/>
                        </a:rPr>
                        <a:t> stereofoniczny</a:t>
                      </a:r>
                      <a:endParaRPr lang="pl-PL" sz="1400" dirty="0" smtClean="0">
                        <a:latin typeface="Myriad Pro" panose="020B0503030403020204" pitchFamily="34" charset="0"/>
                      </a:endParaRPr>
                    </a:p>
                  </a:txBody>
                  <a:tcPr marL="91431" marR="91431" marT="45732" marB="45732">
                    <a:solidFill>
                      <a:srgbClr val="FF99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dirty="0" smtClean="0">
                        <a:solidFill>
                          <a:srgbClr val="0000CC"/>
                        </a:solidFill>
                        <a:latin typeface="Myriad Pro" panose="020B0503030403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400" b="1" dirty="0" smtClean="0">
                          <a:solidFill>
                            <a:srgbClr val="0000CC"/>
                          </a:solidFill>
                          <a:latin typeface="Myriad Pro" panose="020B0503030403020204" pitchFamily="34" charset="0"/>
                        </a:rPr>
                        <a:t>70</a:t>
                      </a:r>
                      <a:r>
                        <a:rPr lang="pl-PL" sz="2400" dirty="0" smtClean="0">
                          <a:solidFill>
                            <a:srgbClr val="0000CC"/>
                          </a:solidFill>
                          <a:latin typeface="Myriad Pro" panose="020B0503030403020204" pitchFamily="34" charset="0"/>
                        </a:rPr>
                        <a:t> </a:t>
                      </a:r>
                      <a:r>
                        <a:rPr lang="pl-PL" sz="2400" dirty="0" err="1" smtClean="0">
                          <a:solidFill>
                            <a:srgbClr val="0000CC"/>
                          </a:solidFill>
                          <a:latin typeface="Myriad Pro" panose="020B0503030403020204" pitchFamily="34" charset="0"/>
                        </a:rPr>
                        <a:t>dBµV</a:t>
                      </a:r>
                      <a:endParaRPr lang="pl-PL" sz="2400" dirty="0" smtClean="0">
                        <a:solidFill>
                          <a:srgbClr val="0000CC"/>
                        </a:solidFill>
                        <a:latin typeface="Myriad Pro" panose="020B0503030403020204" pitchFamily="34" charset="0"/>
                      </a:endParaRPr>
                    </a:p>
                    <a:p>
                      <a:pPr algn="ctr"/>
                      <a:endParaRPr lang="pl-PL" sz="1800" dirty="0">
                        <a:solidFill>
                          <a:srgbClr val="0000CC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31" marR="91431" marT="45732" marB="45732">
                    <a:solidFill>
                      <a:srgbClr val="FF99FF">
                        <a:alpha val="30000"/>
                      </a:srgbClr>
                    </a:solidFill>
                  </a:tcPr>
                </a:tc>
              </a:tr>
              <a:tr h="958850">
                <a:tc>
                  <a:txBody>
                    <a:bodyPr/>
                    <a:lstStyle/>
                    <a:p>
                      <a:endParaRPr lang="pl-PL" sz="1800" dirty="0" smtClean="0">
                        <a:solidFill>
                          <a:schemeClr val="tx1"/>
                        </a:solidFill>
                        <a:latin typeface="Myriad Pro" panose="020B0503030403020204" pitchFamily="34" charset="0"/>
                      </a:endParaRPr>
                    </a:p>
                    <a:p>
                      <a:pPr algn="ctr"/>
                      <a:r>
                        <a:rPr lang="pl-PL" sz="1800" dirty="0" smtClean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Telewizja </a:t>
                      </a:r>
                      <a:r>
                        <a:rPr lang="pl-PL" sz="1800" b="1" dirty="0" smtClean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DVB-T</a:t>
                      </a:r>
                      <a:endParaRPr lang="pl-PL" sz="1800" b="1" dirty="0">
                        <a:solidFill>
                          <a:schemeClr val="tx1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31" marR="91431" marT="45732" marB="45732">
                    <a:solidFill>
                      <a:srgbClr val="66FF66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600" dirty="0" smtClean="0">
                        <a:latin typeface="Myriad Pro" panose="020B0503030403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 smtClean="0">
                          <a:latin typeface="Myriad Pro" panose="020B0503030403020204" pitchFamily="34" charset="0"/>
                        </a:rPr>
                        <a:t>174 ÷ 230 MHz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 smtClean="0">
                          <a:latin typeface="Myriad Pro" panose="020B0503030403020204" pitchFamily="34" charset="0"/>
                        </a:rPr>
                        <a:t>470 ÷ 790 MHz</a:t>
                      </a:r>
                    </a:p>
                  </a:txBody>
                  <a:tcPr marL="91431" marR="91431" marT="45732" marB="45732">
                    <a:solidFill>
                      <a:srgbClr val="66FF66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dirty="0" smtClean="0">
                        <a:latin typeface="Myriad Pro" panose="020B0503030403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400" b="1" dirty="0" smtClean="0">
                          <a:solidFill>
                            <a:srgbClr val="C00000"/>
                          </a:solidFill>
                          <a:latin typeface="Myriad Pro" panose="020B0503030403020204" pitchFamily="34" charset="0"/>
                        </a:rPr>
                        <a:t>48</a:t>
                      </a:r>
                      <a:r>
                        <a:rPr lang="pl-PL" sz="2400" dirty="0" smtClean="0">
                          <a:solidFill>
                            <a:srgbClr val="C00000"/>
                          </a:solidFill>
                          <a:latin typeface="Myriad Pro" panose="020B0503030403020204" pitchFamily="34" charset="0"/>
                        </a:rPr>
                        <a:t> </a:t>
                      </a:r>
                      <a:r>
                        <a:rPr lang="pl-PL" sz="2400" dirty="0" err="1" smtClean="0">
                          <a:solidFill>
                            <a:srgbClr val="C00000"/>
                          </a:solidFill>
                          <a:latin typeface="Myriad Pro" panose="020B0503030403020204" pitchFamily="34" charset="0"/>
                        </a:rPr>
                        <a:t>dBµV</a:t>
                      </a:r>
                      <a:endParaRPr lang="pl-PL" sz="2400" dirty="0" smtClean="0">
                        <a:solidFill>
                          <a:srgbClr val="C00000"/>
                        </a:solidFill>
                        <a:latin typeface="Myriad Pro" panose="020B0503030403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Myriad Pro" panose="020B0503030403020204" pitchFamily="34" charset="0"/>
                        </a:rPr>
                        <a:t>64QAM</a:t>
                      </a:r>
                      <a:r>
                        <a:rPr lang="pl-PL" sz="1400" baseline="0" dirty="0" smtClean="0">
                          <a:latin typeface="Myriad Pro" panose="020B0503030403020204" pitchFamily="34" charset="0"/>
                        </a:rPr>
                        <a:t> i FEC = 3/4</a:t>
                      </a:r>
                      <a:endParaRPr lang="pl-PL" sz="1400" dirty="0">
                        <a:latin typeface="Myriad Pro" panose="020B0503030403020204" pitchFamily="34" charset="0"/>
                      </a:endParaRPr>
                    </a:p>
                  </a:txBody>
                  <a:tcPr marL="91431" marR="91431" marT="45732" marB="45732">
                    <a:solidFill>
                      <a:srgbClr val="66FF66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dirty="0" smtClean="0">
                        <a:solidFill>
                          <a:srgbClr val="0000CC"/>
                        </a:solidFill>
                        <a:latin typeface="Myriad Pro" panose="020B0503030403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400" b="1" dirty="0" smtClean="0">
                          <a:solidFill>
                            <a:srgbClr val="0000CC"/>
                          </a:solidFill>
                          <a:latin typeface="Myriad Pro" panose="020B0503030403020204" pitchFamily="34" charset="0"/>
                        </a:rPr>
                        <a:t>74</a:t>
                      </a:r>
                      <a:r>
                        <a:rPr lang="pl-PL" sz="2400" dirty="0" smtClean="0">
                          <a:solidFill>
                            <a:srgbClr val="0000CC"/>
                          </a:solidFill>
                          <a:latin typeface="Myriad Pro" panose="020B0503030403020204" pitchFamily="34" charset="0"/>
                        </a:rPr>
                        <a:t> </a:t>
                      </a:r>
                      <a:r>
                        <a:rPr lang="pl-PL" sz="2400" dirty="0" err="1" smtClean="0">
                          <a:solidFill>
                            <a:srgbClr val="0000CC"/>
                          </a:solidFill>
                          <a:latin typeface="Myriad Pro" panose="020B0503030403020204" pitchFamily="34" charset="0"/>
                        </a:rPr>
                        <a:t>dBµV</a:t>
                      </a:r>
                      <a:endParaRPr lang="pl-PL" sz="2400" dirty="0" smtClean="0">
                        <a:solidFill>
                          <a:srgbClr val="0000CC"/>
                        </a:solidFill>
                        <a:latin typeface="Myriad Pro" panose="020B0503030403020204" pitchFamily="34" charset="0"/>
                      </a:endParaRPr>
                    </a:p>
                    <a:p>
                      <a:pPr algn="ctr"/>
                      <a:endParaRPr lang="pl-PL" sz="1800" dirty="0">
                        <a:solidFill>
                          <a:srgbClr val="0000CC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31" marR="91431" marT="45732" marB="45732">
                    <a:solidFill>
                      <a:srgbClr val="66FF66">
                        <a:alpha val="30000"/>
                      </a:srgbClr>
                    </a:solidFill>
                  </a:tcPr>
                </a:tc>
              </a:tr>
              <a:tr h="958850">
                <a:tc>
                  <a:txBody>
                    <a:bodyPr/>
                    <a:lstStyle/>
                    <a:p>
                      <a:endParaRPr lang="pl-PL" sz="1800" dirty="0" smtClean="0">
                        <a:solidFill>
                          <a:schemeClr val="tx1"/>
                        </a:solidFill>
                        <a:latin typeface="Myriad Pro" panose="020B0503030403020204" pitchFamily="34" charset="0"/>
                      </a:endParaRPr>
                    </a:p>
                    <a:p>
                      <a:pPr algn="ctr"/>
                      <a:r>
                        <a:rPr lang="pl-PL" sz="1800" dirty="0" smtClean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Telewizja </a:t>
                      </a:r>
                      <a:r>
                        <a:rPr lang="pl-PL" sz="1800" b="1" dirty="0" smtClean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SAT</a:t>
                      </a:r>
                      <a:endParaRPr lang="pl-PL" sz="1800" b="1" dirty="0">
                        <a:solidFill>
                          <a:schemeClr val="tx1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31" marR="91431" marT="45732" marB="45732">
                    <a:solidFill>
                      <a:srgbClr val="0066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 smtClean="0">
                        <a:latin typeface="Myriad Pro" panose="020B0503030403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 smtClean="0">
                          <a:latin typeface="Myriad Pro" panose="020B0503030403020204" pitchFamily="34" charset="0"/>
                        </a:rPr>
                        <a:t>950 ÷ 2.150 MHz</a:t>
                      </a:r>
                    </a:p>
                    <a:p>
                      <a:pPr algn="ctr"/>
                      <a:endParaRPr lang="pl-PL" sz="1600" dirty="0">
                        <a:latin typeface="Myriad Pro" panose="020B0503030403020204" pitchFamily="34" charset="0"/>
                      </a:endParaRPr>
                    </a:p>
                  </a:txBody>
                  <a:tcPr marL="91431" marR="91431" marT="45732" marB="45732">
                    <a:solidFill>
                      <a:srgbClr val="0066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dirty="0" smtClean="0">
                        <a:latin typeface="Myriad Pro" panose="020B0503030403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400" b="1" dirty="0" smtClean="0">
                          <a:solidFill>
                            <a:srgbClr val="C00000"/>
                          </a:solidFill>
                          <a:latin typeface="Myriad Pro" panose="020B0503030403020204" pitchFamily="34" charset="0"/>
                        </a:rPr>
                        <a:t>47</a:t>
                      </a:r>
                      <a:r>
                        <a:rPr lang="pl-PL" sz="2400" dirty="0" smtClean="0">
                          <a:solidFill>
                            <a:srgbClr val="C00000"/>
                          </a:solidFill>
                          <a:latin typeface="Myriad Pro" panose="020B0503030403020204" pitchFamily="34" charset="0"/>
                        </a:rPr>
                        <a:t> </a:t>
                      </a:r>
                      <a:r>
                        <a:rPr lang="pl-PL" sz="2400" dirty="0" err="1" smtClean="0">
                          <a:solidFill>
                            <a:srgbClr val="C00000"/>
                          </a:solidFill>
                          <a:latin typeface="Myriad Pro" panose="020B0503030403020204" pitchFamily="34" charset="0"/>
                        </a:rPr>
                        <a:t>dBµV</a:t>
                      </a:r>
                      <a:endParaRPr lang="pl-PL" sz="2400" dirty="0" smtClean="0">
                        <a:solidFill>
                          <a:srgbClr val="C00000"/>
                        </a:solidFill>
                        <a:latin typeface="Myriad Pro" panose="020B0503030403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Myriad Pro" panose="020B0503030403020204" pitchFamily="34" charset="0"/>
                        </a:rPr>
                        <a:t>dla DVB-S i DVB-S2</a:t>
                      </a:r>
                      <a:endParaRPr lang="pl-PL" sz="1400" dirty="0">
                        <a:latin typeface="Myriad Pro" panose="020B0503030403020204" pitchFamily="34" charset="0"/>
                      </a:endParaRPr>
                    </a:p>
                  </a:txBody>
                  <a:tcPr marL="91431" marR="91431" marT="45732" marB="45732">
                    <a:solidFill>
                      <a:srgbClr val="0066FF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dirty="0" smtClean="0">
                        <a:solidFill>
                          <a:srgbClr val="0000CC"/>
                        </a:solidFill>
                        <a:latin typeface="Myriad Pro" panose="020B0503030403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400" b="1" dirty="0" smtClean="0">
                          <a:solidFill>
                            <a:srgbClr val="0000CC"/>
                          </a:solidFill>
                          <a:latin typeface="Myriad Pro" panose="020B0503030403020204" pitchFamily="34" charset="0"/>
                        </a:rPr>
                        <a:t>77</a:t>
                      </a:r>
                      <a:r>
                        <a:rPr lang="pl-PL" sz="2400" dirty="0" smtClean="0">
                          <a:solidFill>
                            <a:srgbClr val="0000CC"/>
                          </a:solidFill>
                          <a:latin typeface="Myriad Pro" panose="020B0503030403020204" pitchFamily="34" charset="0"/>
                        </a:rPr>
                        <a:t> </a:t>
                      </a:r>
                      <a:r>
                        <a:rPr lang="pl-PL" sz="2400" dirty="0" err="1" smtClean="0">
                          <a:solidFill>
                            <a:srgbClr val="0000CC"/>
                          </a:solidFill>
                          <a:latin typeface="Myriad Pro" panose="020B0503030403020204" pitchFamily="34" charset="0"/>
                        </a:rPr>
                        <a:t>dBµV</a:t>
                      </a:r>
                      <a:endParaRPr lang="pl-PL" sz="2400" dirty="0" smtClean="0">
                        <a:solidFill>
                          <a:srgbClr val="0000CC"/>
                        </a:solidFill>
                        <a:latin typeface="Myriad Pro" panose="020B0503030403020204" pitchFamily="34" charset="0"/>
                      </a:endParaRPr>
                    </a:p>
                    <a:p>
                      <a:pPr algn="ctr"/>
                      <a:endParaRPr lang="pl-PL" sz="1800" dirty="0">
                        <a:solidFill>
                          <a:srgbClr val="0000CC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31" marR="91431" marT="45732" marB="45732">
                    <a:solidFill>
                      <a:srgbClr val="0066FF">
                        <a:alpha val="30000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4" name="Łącznik prosty 3"/>
          <p:cNvCxnSpPr/>
          <p:nvPr/>
        </p:nvCxnSpPr>
        <p:spPr>
          <a:xfrm>
            <a:off x="1691489" y="2112562"/>
            <a:ext cx="8518525" cy="0"/>
          </a:xfrm>
          <a:prstGeom prst="line">
            <a:avLst/>
          </a:prstGeom>
          <a:ln w="25400">
            <a:solidFill>
              <a:srgbClr val="0E7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y 11"/>
          <p:cNvCxnSpPr/>
          <p:nvPr/>
        </p:nvCxnSpPr>
        <p:spPr>
          <a:xfrm>
            <a:off x="1691489" y="1147362"/>
            <a:ext cx="8518525" cy="0"/>
          </a:xfrm>
          <a:prstGeom prst="line">
            <a:avLst/>
          </a:prstGeom>
          <a:ln w="25400">
            <a:solidFill>
              <a:srgbClr val="0E7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y 12"/>
          <p:cNvCxnSpPr/>
          <p:nvPr/>
        </p:nvCxnSpPr>
        <p:spPr>
          <a:xfrm>
            <a:off x="1691489" y="3065062"/>
            <a:ext cx="8518525" cy="0"/>
          </a:xfrm>
          <a:prstGeom prst="line">
            <a:avLst/>
          </a:prstGeom>
          <a:ln w="25400">
            <a:solidFill>
              <a:srgbClr val="0E7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y 13"/>
          <p:cNvCxnSpPr/>
          <p:nvPr/>
        </p:nvCxnSpPr>
        <p:spPr>
          <a:xfrm>
            <a:off x="1691489" y="4031850"/>
            <a:ext cx="8518525" cy="0"/>
          </a:xfrm>
          <a:prstGeom prst="line">
            <a:avLst/>
          </a:prstGeom>
          <a:ln w="25400">
            <a:solidFill>
              <a:srgbClr val="0E7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14"/>
          <p:cNvCxnSpPr/>
          <p:nvPr/>
        </p:nvCxnSpPr>
        <p:spPr>
          <a:xfrm>
            <a:off x="1691489" y="4981175"/>
            <a:ext cx="8518525" cy="0"/>
          </a:xfrm>
          <a:prstGeom prst="line">
            <a:avLst/>
          </a:prstGeom>
          <a:ln w="25400">
            <a:solidFill>
              <a:srgbClr val="0E7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8"/>
          <p:cNvCxnSpPr/>
          <p:nvPr/>
        </p:nvCxnSpPr>
        <p:spPr>
          <a:xfrm>
            <a:off x="3818739" y="1147362"/>
            <a:ext cx="0" cy="3833813"/>
          </a:xfrm>
          <a:prstGeom prst="line">
            <a:avLst/>
          </a:prstGeom>
          <a:ln w="25400">
            <a:solidFill>
              <a:srgbClr val="0E7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19"/>
          <p:cNvCxnSpPr/>
          <p:nvPr/>
        </p:nvCxnSpPr>
        <p:spPr>
          <a:xfrm>
            <a:off x="1691489" y="1147362"/>
            <a:ext cx="0" cy="3833813"/>
          </a:xfrm>
          <a:prstGeom prst="line">
            <a:avLst/>
          </a:prstGeom>
          <a:ln w="25400">
            <a:solidFill>
              <a:srgbClr val="0E7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20"/>
          <p:cNvCxnSpPr/>
          <p:nvPr/>
        </p:nvCxnSpPr>
        <p:spPr>
          <a:xfrm>
            <a:off x="5949164" y="1147362"/>
            <a:ext cx="0" cy="3833813"/>
          </a:xfrm>
          <a:prstGeom prst="line">
            <a:avLst/>
          </a:prstGeom>
          <a:ln w="25400">
            <a:solidFill>
              <a:srgbClr val="0E7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21"/>
          <p:cNvCxnSpPr/>
          <p:nvPr/>
        </p:nvCxnSpPr>
        <p:spPr>
          <a:xfrm>
            <a:off x="8135151" y="1147362"/>
            <a:ext cx="0" cy="3833813"/>
          </a:xfrm>
          <a:prstGeom prst="line">
            <a:avLst/>
          </a:prstGeom>
          <a:ln w="25400">
            <a:solidFill>
              <a:srgbClr val="0E7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22"/>
          <p:cNvCxnSpPr/>
          <p:nvPr/>
        </p:nvCxnSpPr>
        <p:spPr>
          <a:xfrm>
            <a:off x="10210014" y="1139425"/>
            <a:ext cx="0" cy="3833812"/>
          </a:xfrm>
          <a:prstGeom prst="line">
            <a:avLst/>
          </a:prstGeom>
          <a:ln w="25400">
            <a:solidFill>
              <a:srgbClr val="0E7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 bwMode="auto">
          <a:xfrm>
            <a:off x="1619927" y="5382812"/>
            <a:ext cx="80359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rgbClr val="0E7392"/>
                </a:solidFill>
                <a:latin typeface="Dosis" panose="02010503020202060003" pitchFamily="2" charset="-18"/>
              </a:rPr>
              <a:t>W każdym lokalu mieszkalnym należy uzyskać sygnały o poziomach pomiędzy wartościami min. i max.</a:t>
            </a:r>
          </a:p>
        </p:txBody>
      </p:sp>
    </p:spTree>
    <p:extLst>
      <p:ext uri="{BB962C8B-B14F-4D97-AF65-F5344CB8AC3E}">
        <p14:creationId xmlns:p14="http://schemas.microsoft.com/office/powerpoint/2010/main" val="232436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2744" y="358513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Tłumienie sygnałów przez kabel współosiowy RG6</a:t>
            </a:r>
          </a:p>
        </p:txBody>
      </p:sp>
      <p:graphicFrame>
        <p:nvGraphicFramePr>
          <p:cNvPr id="3" name="Tabe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151501"/>
              </p:ext>
            </p:extLst>
          </p:nvPr>
        </p:nvGraphicFramePr>
        <p:xfrm>
          <a:off x="2059581" y="1341175"/>
          <a:ext cx="4703764" cy="3673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1882"/>
                <a:gridCol w="2351882"/>
              </a:tblGrid>
              <a:tr h="747697"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Częstotliwość</a:t>
                      </a:r>
                    </a:p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sygnału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26" marR="91426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Tłumienność dla 100m.b. kabla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26" marR="91426" marT="45733" marB="45733"/>
                </a:tc>
              </a:tr>
              <a:tr h="487630"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  110MHz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26" marR="91426" marT="45733" marB="45733">
                    <a:solidFill>
                      <a:srgbClr val="FF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  6,5dB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26" marR="91426" marT="45733" marB="45733">
                    <a:solidFill>
                      <a:srgbClr val="FF99FF">
                        <a:alpha val="50000"/>
                      </a:srgbClr>
                    </a:solidFill>
                  </a:tcPr>
                </a:tc>
              </a:tr>
              <a:tr h="487630"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  174 MHz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26" marR="91426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  7,9dB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26" marR="91426" marT="45733" marB="45733"/>
                </a:tc>
              </a:tr>
              <a:tr h="487630"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  470 MHz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26" marR="91426" marT="45733" marB="45733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12,7dB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26" marR="91426" marT="45733" marB="45733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</a:tr>
              <a:tr h="487630"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>
                          <a:solidFill>
                            <a:srgbClr val="0000CC"/>
                          </a:solidFill>
                          <a:latin typeface="Myriad Pro" panose="020B0503030403020204" pitchFamily="34" charset="0"/>
                        </a:rPr>
                        <a:t>  </a:t>
                      </a:r>
                      <a:r>
                        <a:rPr lang="pl-PL" sz="2000" b="0" dirty="0" smtClean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862 MHz</a:t>
                      </a:r>
                      <a:endParaRPr lang="pl-PL" sz="2000" b="0" dirty="0">
                        <a:solidFill>
                          <a:schemeClr val="tx1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26" marR="91426" marT="45733" marB="45733">
                    <a:solidFill>
                      <a:srgbClr val="66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17,7dB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26" marR="91426" marT="45733" marB="45733">
                    <a:solidFill>
                      <a:srgbClr val="66FF66">
                        <a:alpha val="50000"/>
                      </a:srgbClr>
                    </a:solidFill>
                  </a:tcPr>
                </a:tc>
              </a:tr>
              <a:tr h="487630"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  950 MHz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26" marR="91426" marT="45733" marB="45733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18,7dB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26" marR="91426" marT="45733" marB="45733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</a:tr>
              <a:tr h="487630"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2150 MHz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26" marR="91426" marT="45733" marB="45733">
                    <a:solidFill>
                      <a:srgbClr val="ACCCE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29,4dB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26" marR="91426" marT="45733" marB="45733">
                    <a:solidFill>
                      <a:srgbClr val="ACCCEA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 bwMode="auto">
          <a:xfrm>
            <a:off x="1962744" y="5506762"/>
            <a:ext cx="7853362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rgbClr val="0E7392"/>
                </a:solidFill>
                <a:latin typeface="Dosis" panose="02010503020202060003" pitchFamily="2" charset="-18"/>
              </a:rPr>
              <a:t>Przykładowe parametry tłumienia sygnałów w.cz. w kablu współosiowym typu RG6 </a:t>
            </a:r>
            <a:r>
              <a:rPr lang="pl-PL" altLang="pl-PL" sz="2000" dirty="0">
                <a:solidFill>
                  <a:srgbClr val="0E7392"/>
                </a:solidFill>
                <a:latin typeface="Dosis" panose="02010503020202060003" pitchFamily="2" charset="-18"/>
              </a:rPr>
              <a:t>( MK96 prod. WISI Communications ) </a:t>
            </a:r>
          </a:p>
        </p:txBody>
      </p:sp>
    </p:spTree>
    <p:extLst>
      <p:ext uri="{BB962C8B-B14F-4D97-AF65-F5344CB8AC3E}">
        <p14:creationId xmlns:p14="http://schemas.microsoft.com/office/powerpoint/2010/main" val="368836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2744" y="366465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Tłumienie sygnałów przez kabel współosiowy RG6</a:t>
            </a:r>
          </a:p>
        </p:txBody>
      </p:sp>
      <p:graphicFrame>
        <p:nvGraphicFramePr>
          <p:cNvPr id="3" name="Tabe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436054"/>
              </p:ext>
            </p:extLst>
          </p:nvPr>
        </p:nvGraphicFramePr>
        <p:xfrm>
          <a:off x="2059581" y="1349127"/>
          <a:ext cx="7056438" cy="3673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2146"/>
                <a:gridCol w="2352146"/>
                <a:gridCol w="2352146"/>
              </a:tblGrid>
              <a:tr h="747697"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Częstotliwość</a:t>
                      </a:r>
                    </a:p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sygnału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36" marR="91436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Tłumienność dla 100m.b. kabla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36" marR="91436" marT="45733" marB="4573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Tłumienie dla </a:t>
                      </a:r>
                      <a:r>
                        <a:rPr lang="pl-PL" sz="2000" dirty="0" smtClean="0">
                          <a:solidFill>
                            <a:srgbClr val="FFFF00"/>
                          </a:solidFill>
                          <a:latin typeface="Myriad Pro" panose="020B0503030403020204" pitchFamily="34" charset="0"/>
                        </a:rPr>
                        <a:t>65m.b. kabla</a:t>
                      </a:r>
                      <a:endParaRPr lang="pl-PL" sz="2000" dirty="0">
                        <a:solidFill>
                          <a:srgbClr val="FFFF00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36" marR="91436" marT="45733" marB="45733"/>
                </a:tc>
              </a:tr>
              <a:tr h="487630"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  110MHz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36" marR="91436" marT="45733" marB="45733">
                    <a:solidFill>
                      <a:srgbClr val="FF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  6,5dB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36" marR="91436" marT="45733" marB="45733">
                    <a:solidFill>
                      <a:srgbClr val="FF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  4,2dB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36" marR="91436" marT="45733" marB="45733">
                    <a:solidFill>
                      <a:srgbClr val="FF99FF">
                        <a:alpha val="75000"/>
                      </a:srgbClr>
                    </a:solidFill>
                  </a:tcPr>
                </a:tc>
              </a:tr>
              <a:tr h="487630"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  174 MHz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36" marR="91436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  7,9dB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36" marR="91436"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  5,2dB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36" marR="91436" marT="45733" marB="45733"/>
                </a:tc>
              </a:tr>
              <a:tr h="487630"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  470 MHz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36" marR="91436" marT="45733" marB="45733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12,7dB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36" marR="91436" marT="45733" marB="45733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  8,3dB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36" marR="91436" marT="45733" marB="45733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</a:tr>
              <a:tr h="487630"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>
                          <a:solidFill>
                            <a:srgbClr val="0000CC"/>
                          </a:solidFill>
                          <a:latin typeface="Myriad Pro" panose="020B0503030403020204" pitchFamily="34" charset="0"/>
                        </a:rPr>
                        <a:t>  862 MHz</a:t>
                      </a:r>
                      <a:endParaRPr lang="pl-PL" sz="2000" b="1" dirty="0">
                        <a:solidFill>
                          <a:srgbClr val="0000CC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36" marR="91436" marT="45733" marB="45733">
                    <a:solidFill>
                      <a:srgbClr val="66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17,7dB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36" marR="91436" marT="45733" marB="45733">
                    <a:solidFill>
                      <a:srgbClr val="66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>
                          <a:solidFill>
                            <a:srgbClr val="006600"/>
                          </a:solidFill>
                          <a:latin typeface="Myriad Pro" panose="020B0503030403020204" pitchFamily="34" charset="0"/>
                        </a:rPr>
                        <a:t>11,5dB</a:t>
                      </a:r>
                      <a:endParaRPr lang="pl-PL" sz="2000" b="1" dirty="0">
                        <a:solidFill>
                          <a:srgbClr val="006600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36" marR="91436" marT="45733" marB="45733">
                    <a:solidFill>
                      <a:srgbClr val="66FF66">
                        <a:alpha val="50000"/>
                      </a:srgbClr>
                    </a:solidFill>
                  </a:tcPr>
                </a:tc>
              </a:tr>
              <a:tr h="487630"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  950 MHz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36" marR="91436" marT="45733" marB="45733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18,7dB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36" marR="91436" marT="45733" marB="45733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12,2dB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36" marR="91436" marT="45733" marB="45733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</a:tr>
              <a:tr h="487630"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2150 MHz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36" marR="91436" marT="45733" marB="45733">
                    <a:solidFill>
                      <a:srgbClr val="ACCCE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29,4dB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36" marR="91436" marT="45733" marB="45733">
                    <a:solidFill>
                      <a:srgbClr val="ACCCE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>
                          <a:latin typeface="Myriad Pro" panose="020B0503030403020204" pitchFamily="34" charset="0"/>
                        </a:rPr>
                        <a:t>19,1dB</a:t>
                      </a:r>
                      <a:endParaRPr lang="pl-PL" sz="2000" dirty="0">
                        <a:latin typeface="Myriad Pro" panose="020B0503030403020204" pitchFamily="34" charset="0"/>
                      </a:endParaRPr>
                    </a:p>
                  </a:txBody>
                  <a:tcPr marL="91436" marR="91436" marT="45733" marB="45733">
                    <a:solidFill>
                      <a:srgbClr val="0066FF">
                        <a:alpha val="31765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 bwMode="auto">
          <a:xfrm>
            <a:off x="560429" y="5211556"/>
            <a:ext cx="9839877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rgbClr val="0E7392"/>
                </a:solidFill>
                <a:latin typeface="Dosis" panose="02010503020202060003" pitchFamily="2" charset="-18"/>
              </a:rPr>
              <a:t>Aby tor sygnałowy wykonany przy użyciu kabla RG6 nie miał tłumienia większego niż 12dB dla 862MHz, zainstalowany odcinek kabla nie może być dłuższy niż 65m.b.</a:t>
            </a:r>
          </a:p>
        </p:txBody>
      </p:sp>
    </p:spTree>
    <p:extLst>
      <p:ext uri="{BB962C8B-B14F-4D97-AF65-F5344CB8AC3E}">
        <p14:creationId xmlns:p14="http://schemas.microsoft.com/office/powerpoint/2010/main" val="161392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6409" y="1181211"/>
            <a:ext cx="8329612" cy="565150"/>
          </a:xfrm>
        </p:spPr>
        <p:txBody>
          <a:bodyPr/>
          <a:lstStyle/>
          <a:p>
            <a:pPr eaLnBrk="1" hangingPunct="1"/>
            <a:r>
              <a:rPr lang="pl-PL" altLang="pl-PL" sz="3200" smtClean="0">
                <a:solidFill>
                  <a:srgbClr val="0E7392"/>
                </a:solidFill>
                <a:latin typeface="Dosis" panose="02010503020202060003" pitchFamily="2" charset="-18"/>
              </a:rPr>
              <a:t>Tłumienie kabla RG6 dla potrzeb obliczeń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2026409" y="2101064"/>
            <a:ext cx="7616825" cy="313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marL="215900" indent="-215900"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   </a:t>
            </a:r>
            <a:r>
              <a:rPr lang="pl-PL" altLang="pl-PL" sz="2400">
                <a:solidFill>
                  <a:srgbClr val="CC00CC"/>
                </a:solidFill>
                <a:latin typeface="Myriad Pro" panose="020B0503030403020204" pitchFamily="34" charset="0"/>
              </a:rPr>
              <a:t>5 dB </a:t>
            </a: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dla radia UKF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 </a:t>
            </a:r>
            <a:r>
              <a:rPr lang="pl-PL" altLang="pl-PL" sz="2400">
                <a:solidFill>
                  <a:srgbClr val="006600"/>
                </a:solidFill>
                <a:latin typeface="Myriad Pro" panose="020B0503030403020204" pitchFamily="34" charset="0"/>
              </a:rPr>
              <a:t>12 dB </a:t>
            </a: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dla sygnałów DVB-T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 </a:t>
            </a:r>
            <a:r>
              <a:rPr lang="pl-PL" altLang="pl-PL" sz="2400">
                <a:solidFill>
                  <a:srgbClr val="0000CC"/>
                </a:solidFill>
                <a:latin typeface="Myriad Pro" panose="020B0503030403020204" pitchFamily="34" charset="0"/>
              </a:rPr>
              <a:t>20 dB </a:t>
            </a: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dla sygnałów satelitarnych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026409" y="4314039"/>
            <a:ext cx="7419741" cy="147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Jeżeli tłumienie kabla nie przekroczy 12dB dla 862MHz, to nie powinno również przekroczyć wartości 5dB dla UKF oraz 20dB dla sygnałów SAT</a:t>
            </a:r>
          </a:p>
        </p:txBody>
      </p:sp>
    </p:spTree>
    <p:extLst>
      <p:ext uri="{BB962C8B-B14F-4D97-AF65-F5344CB8AC3E}">
        <p14:creationId xmlns:p14="http://schemas.microsoft.com/office/powerpoint/2010/main" val="218724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4550" y="430075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Jak wyregulować instalację multiswitchową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1994550" y="1126987"/>
            <a:ext cx="7929562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Odpowiednie poziomy mocy sygnałów RTV-SAT na wejściu każdej kaskady multiswitchy pozwalają skompensować tłumienie kabli współosiowych.</a:t>
            </a:r>
          </a:p>
        </p:txBody>
      </p:sp>
      <p:cxnSp>
        <p:nvCxnSpPr>
          <p:cNvPr id="4" name="Łącznik prosty ze strzałką 12"/>
          <p:cNvCxnSpPr/>
          <p:nvPr/>
        </p:nvCxnSpPr>
        <p:spPr>
          <a:xfrm flipH="1" flipV="1">
            <a:off x="4494862" y="3492362"/>
            <a:ext cx="4583113" cy="6350"/>
          </a:xfrm>
          <a:prstGeom prst="straightConnector1">
            <a:avLst/>
          </a:prstGeom>
          <a:ln w="38100">
            <a:solidFill>
              <a:srgbClr val="00CC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ole tekstowe 13"/>
          <p:cNvSpPr txBox="1">
            <a:spLocks noChangeArrowheads="1"/>
          </p:cNvSpPr>
          <p:nvPr/>
        </p:nvSpPr>
        <p:spPr bwMode="auto">
          <a:xfrm>
            <a:off x="4625037" y="3122475"/>
            <a:ext cx="4279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b="1">
                <a:solidFill>
                  <a:srgbClr val="0E7392"/>
                </a:solidFill>
                <a:latin typeface="Myriad Pro" panose="020B0503030403020204" pitchFamily="34" charset="0"/>
              </a:rPr>
              <a:t>12 dB @ 860 MHz = 65m.b. kabla RG6</a:t>
            </a:r>
          </a:p>
        </p:txBody>
      </p:sp>
      <p:cxnSp>
        <p:nvCxnSpPr>
          <p:cNvPr id="6" name="Łącznik prosty ze strzałką 19"/>
          <p:cNvCxnSpPr/>
          <p:nvPr/>
        </p:nvCxnSpPr>
        <p:spPr>
          <a:xfrm flipH="1" flipV="1">
            <a:off x="4494862" y="4924287"/>
            <a:ext cx="2314575" cy="3175"/>
          </a:xfrm>
          <a:prstGeom prst="straightConnector1">
            <a:avLst/>
          </a:prstGeom>
          <a:ln w="38100">
            <a:solidFill>
              <a:srgbClr val="00CC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ole tekstowe 13"/>
          <p:cNvSpPr txBox="1">
            <a:spLocks noChangeArrowheads="1"/>
          </p:cNvSpPr>
          <p:nvPr/>
        </p:nvSpPr>
        <p:spPr bwMode="auto">
          <a:xfrm>
            <a:off x="4494862" y="4557575"/>
            <a:ext cx="22113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b="1">
                <a:solidFill>
                  <a:srgbClr val="0E7392"/>
                </a:solidFill>
                <a:latin typeface="Myriad Pro" panose="020B0503030403020204" pitchFamily="34" charset="0"/>
              </a:rPr>
              <a:t>50 m.b. kabla RG6</a:t>
            </a:r>
          </a:p>
        </p:txBody>
      </p:sp>
      <p:pic>
        <p:nvPicPr>
          <p:cNvPr id="8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550" y="2901812"/>
            <a:ext cx="2511425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D:\DVB-T_Legislacja\ROZPORZADZENIE\DB_53_f_Kontast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2887" y="3079612"/>
            <a:ext cx="812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D:\DVB-T_Legislacja\ROZPORZADZENIE\DB_53_f_Kontast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587" y="4511537"/>
            <a:ext cx="812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340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598" y="445978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Zalecane poziomy sygnałów </a:t>
            </a:r>
            <a:r>
              <a:rPr lang="pl-PL" altLang="pl-PL" sz="2800" b="1" smtClean="0">
                <a:solidFill>
                  <a:srgbClr val="0E7392"/>
                </a:solidFill>
                <a:latin typeface="Dosis" panose="02010503020202060003" pitchFamily="2" charset="-18"/>
              </a:rPr>
              <a:t>na wejściu</a:t>
            </a:r>
          </a:p>
        </p:txBody>
      </p:sp>
      <p:pic>
        <p:nvPicPr>
          <p:cNvPr id="3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598" y="2917715"/>
            <a:ext cx="2511425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886960" y="3430478"/>
            <a:ext cx="5207000" cy="244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Czy przy zapewnieniu powyższych poziomów sygnałów na wejściu </a:t>
            </a:r>
            <a:r>
              <a:rPr lang="pl-PL" altLang="pl-PL" sz="2400" b="1">
                <a:solidFill>
                  <a:srgbClr val="0D3261"/>
                </a:solidFill>
                <a:latin typeface="Myriad Pro" panose="020B0503030403020204" pitchFamily="34" charset="0"/>
              </a:rPr>
              <a:t>każdej kaskady multiswitchy</a:t>
            </a: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, uruchomienie instalacji będzie łatwe?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886960" y="1301640"/>
            <a:ext cx="5046663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marL="215900" indent="-215900"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b="1">
                <a:solidFill>
                  <a:srgbClr val="0D3261"/>
                </a:solidFill>
                <a:latin typeface="Myriad Pro" panose="020B0503030403020204" pitchFamily="34" charset="0"/>
              </a:rPr>
              <a:t> </a:t>
            </a:r>
            <a:r>
              <a:rPr lang="pl-PL" altLang="pl-PL" sz="2400" b="1">
                <a:solidFill>
                  <a:srgbClr val="CC00CC"/>
                </a:solidFill>
                <a:latin typeface="Myriad Pro" panose="020B0503030403020204" pitchFamily="34" charset="0"/>
              </a:rPr>
              <a:t>90 dBµV </a:t>
            </a: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dla radia </a:t>
            </a:r>
            <a:r>
              <a:rPr lang="pl-PL" altLang="pl-PL" sz="2400" b="1">
                <a:solidFill>
                  <a:srgbClr val="CC00CC"/>
                </a:solidFill>
                <a:latin typeface="Myriad Pro" panose="020B0503030403020204" pitchFamily="34" charset="0"/>
              </a:rPr>
              <a:t>UKF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b="1">
                <a:solidFill>
                  <a:srgbClr val="0D3261"/>
                </a:solidFill>
                <a:latin typeface="Myriad Pro" panose="020B0503030403020204" pitchFamily="34" charset="0"/>
              </a:rPr>
              <a:t> </a:t>
            </a:r>
            <a:r>
              <a:rPr lang="pl-PL" altLang="pl-PL" sz="2400" b="1">
                <a:solidFill>
                  <a:srgbClr val="006600"/>
                </a:solidFill>
                <a:latin typeface="Myriad Pro" panose="020B0503030403020204" pitchFamily="34" charset="0"/>
              </a:rPr>
              <a:t>96 dBµV </a:t>
            </a: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dla sygnałów </a:t>
            </a:r>
            <a:r>
              <a:rPr lang="pl-PL" altLang="pl-PL" sz="2400" b="1">
                <a:solidFill>
                  <a:srgbClr val="006600"/>
                </a:solidFill>
                <a:latin typeface="Myriad Pro" panose="020B0503030403020204" pitchFamily="34" charset="0"/>
              </a:rPr>
              <a:t>DVB-T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b="1">
                <a:solidFill>
                  <a:srgbClr val="0D3261"/>
                </a:solidFill>
                <a:latin typeface="Myriad Pro" panose="020B0503030403020204" pitchFamily="34" charset="0"/>
              </a:rPr>
              <a:t> </a:t>
            </a:r>
            <a:r>
              <a:rPr lang="pl-PL" altLang="pl-PL" sz="2400" b="1">
                <a:solidFill>
                  <a:srgbClr val="0000CC"/>
                </a:solidFill>
                <a:latin typeface="Myriad Pro" panose="020B0503030403020204" pitchFamily="34" charset="0"/>
              </a:rPr>
              <a:t>80 dBµV </a:t>
            </a: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dla sygnałów </a:t>
            </a:r>
            <a:r>
              <a:rPr lang="pl-PL" altLang="pl-PL" sz="2400" b="1">
                <a:solidFill>
                  <a:srgbClr val="0000CC"/>
                </a:solidFill>
                <a:latin typeface="Myriad Pro" panose="020B0503030403020204" pitchFamily="34" charset="0"/>
              </a:rPr>
              <a:t>SAT</a:t>
            </a:r>
          </a:p>
        </p:txBody>
      </p:sp>
      <p:sp>
        <p:nvSpPr>
          <p:cNvPr id="6" name="Strzałka w dół 1"/>
          <p:cNvSpPr/>
          <p:nvPr/>
        </p:nvSpPr>
        <p:spPr>
          <a:xfrm>
            <a:off x="2905760" y="1841390"/>
            <a:ext cx="677863" cy="1016000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76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4117" y="1379993"/>
            <a:ext cx="8329612" cy="565150"/>
          </a:xfrm>
        </p:spPr>
        <p:txBody>
          <a:bodyPr/>
          <a:lstStyle/>
          <a:p>
            <a:pPr eaLnBrk="1" hangingPunct="1"/>
            <a:r>
              <a:rPr lang="pl-PL" altLang="pl-PL" sz="3200" smtClean="0">
                <a:solidFill>
                  <a:srgbClr val="0E7392"/>
                </a:solidFill>
                <a:latin typeface="Dosis" panose="02010503020202060003" pitchFamily="2" charset="-18"/>
              </a:rPr>
              <a:t>Co zrobić z wadliwym projektem?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2074117" y="2516256"/>
            <a:ext cx="8469312" cy="2453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marL="287338" indent="-287338"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 </a:t>
            </a: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Wykonawca instalacji jest traktowany jako </a:t>
            </a:r>
            <a:r>
              <a:rPr lang="pl-PL" altLang="pl-PL" sz="2400" b="1" dirty="0">
                <a:solidFill>
                  <a:srgbClr val="0D3261"/>
                </a:solidFill>
                <a:latin typeface="Dosis" panose="02010503020202060003" pitchFamily="2" charset="-18"/>
              </a:rPr>
              <a:t>profesjonalista</a:t>
            </a: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, który powinien znać obowiązujące przepisy prawne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 Inwestor ma prawo oczekiwać </a:t>
            </a:r>
            <a:r>
              <a:rPr lang="pl-PL" altLang="pl-PL" sz="2400" b="1" dirty="0">
                <a:solidFill>
                  <a:srgbClr val="0D3261"/>
                </a:solidFill>
                <a:latin typeface="Dosis" panose="02010503020202060003" pitchFamily="2" charset="-18"/>
              </a:rPr>
              <a:t>współpracy ze strony Wykonawcy</a:t>
            </a: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 w celu prawidłowego wykonania zleconych prac</a:t>
            </a:r>
          </a:p>
        </p:txBody>
      </p:sp>
    </p:spTree>
    <p:extLst>
      <p:ext uri="{BB962C8B-B14F-4D97-AF65-F5344CB8AC3E}">
        <p14:creationId xmlns:p14="http://schemas.microsoft.com/office/powerpoint/2010/main" val="23488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78647" y="390318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Poziomy sygnałów </a:t>
            </a:r>
            <a:r>
              <a:rPr lang="pl-PL" altLang="pl-PL" sz="2800" b="1" smtClean="0">
                <a:solidFill>
                  <a:srgbClr val="0E7392"/>
                </a:solidFill>
                <a:latin typeface="Dosis" panose="02010503020202060003" pitchFamily="2" charset="-18"/>
              </a:rPr>
              <a:t>na wyjściu multiswitchy</a:t>
            </a:r>
          </a:p>
        </p:txBody>
      </p:sp>
      <p:pic>
        <p:nvPicPr>
          <p:cNvPr id="11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647" y="2862055"/>
            <a:ext cx="2511425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trzałka w dół 1"/>
          <p:cNvSpPr/>
          <p:nvPr/>
        </p:nvSpPr>
        <p:spPr>
          <a:xfrm>
            <a:off x="2897809" y="1785730"/>
            <a:ext cx="677863" cy="1016000"/>
          </a:xfrm>
          <a:prstGeom prst="downArrow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3" name="Strzałka w prawo 2"/>
          <p:cNvSpPr/>
          <p:nvPr/>
        </p:nvSpPr>
        <p:spPr>
          <a:xfrm>
            <a:off x="4556747" y="3622468"/>
            <a:ext cx="931862" cy="263525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4" name="Strzałka w prawo 7"/>
          <p:cNvSpPr/>
          <p:nvPr/>
        </p:nvSpPr>
        <p:spPr>
          <a:xfrm>
            <a:off x="4556747" y="5036930"/>
            <a:ext cx="931862" cy="26193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5242119" y="1503948"/>
            <a:ext cx="4775200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Pierwszy krok – należy określić tłumienie lub wzmocnienie sygnałów w multiswitchach</a:t>
            </a:r>
          </a:p>
        </p:txBody>
      </p:sp>
      <p:sp>
        <p:nvSpPr>
          <p:cNvPr id="16" name="Strzałka w dół 11"/>
          <p:cNvSpPr/>
          <p:nvPr/>
        </p:nvSpPr>
        <p:spPr>
          <a:xfrm>
            <a:off x="2896222" y="3885993"/>
            <a:ext cx="676275" cy="717550"/>
          </a:xfrm>
          <a:prstGeom prst="downArrow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401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2987" y="398270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Poziomy sygnałów na wyjściach abonenckich</a:t>
            </a:r>
          </a:p>
        </p:txBody>
      </p:sp>
      <p:graphicFrame>
        <p:nvGraphicFramePr>
          <p:cNvPr id="3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59995"/>
              </p:ext>
            </p:extLst>
          </p:nvPr>
        </p:nvGraphicFramePr>
        <p:xfrm>
          <a:off x="1694387" y="1203132"/>
          <a:ext cx="8177211" cy="204311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244724"/>
                <a:gridCol w="2084387"/>
                <a:gridCol w="1763712"/>
                <a:gridCol w="2084388"/>
              </a:tblGrid>
              <a:tr h="727783">
                <a:tc>
                  <a:txBody>
                    <a:bodyPr/>
                    <a:lstStyle/>
                    <a:p>
                      <a:pPr algn="ctr"/>
                      <a:endParaRPr lang="pl-PL" sz="1300" dirty="0" smtClean="0">
                        <a:latin typeface="Myriad Pro" panose="020B0503030403020204" pitchFamily="34" charset="0"/>
                      </a:endParaRP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Zakres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T="43852" marB="438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solidFill>
                            <a:srgbClr val="FFFF00"/>
                          </a:solidFill>
                          <a:latin typeface="+mn-lt"/>
                        </a:rPr>
                        <a:t>Poziom wejściowy</a:t>
                      </a:r>
                    </a:p>
                    <a:p>
                      <a:pPr algn="ctr"/>
                      <a:r>
                        <a:rPr lang="pl-PL" sz="1400" dirty="0" smtClean="0">
                          <a:solidFill>
                            <a:srgbClr val="FFFF00"/>
                          </a:solidFill>
                          <a:latin typeface="+mn-lt"/>
                        </a:rPr>
                        <a:t>na </a:t>
                      </a:r>
                      <a:r>
                        <a:rPr lang="pl-PL" sz="1400" dirty="0" err="1" smtClean="0">
                          <a:solidFill>
                            <a:srgbClr val="FFFF00"/>
                          </a:solidFill>
                          <a:latin typeface="+mn-lt"/>
                        </a:rPr>
                        <a:t>multiswitch</a:t>
                      </a:r>
                      <a:r>
                        <a:rPr lang="pl-PL" sz="1400" dirty="0" smtClean="0">
                          <a:solidFill>
                            <a:srgbClr val="FFFF00"/>
                          </a:solidFill>
                          <a:latin typeface="+mn-lt"/>
                        </a:rPr>
                        <a:t> DY 08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T="43852" marB="438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Tłumienie</a:t>
                      </a:r>
                    </a:p>
                    <a:p>
                      <a:pPr algn="ctr"/>
                      <a:r>
                        <a:rPr lang="pl-PL" sz="1400" dirty="0" err="1" smtClean="0">
                          <a:latin typeface="+mn-lt"/>
                        </a:rPr>
                        <a:t>multiswitcha</a:t>
                      </a:r>
                      <a:r>
                        <a:rPr lang="pl-PL" sz="1400" dirty="0" smtClean="0">
                          <a:latin typeface="+mn-lt"/>
                        </a:rPr>
                        <a:t> DY 08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T="43852" marB="4385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rgbClr val="FFFF00"/>
                          </a:solidFill>
                          <a:latin typeface="+mn-lt"/>
                        </a:rPr>
                        <a:t>Poziom wyjściowy na portach abonenckich </a:t>
                      </a:r>
                      <a:r>
                        <a:rPr lang="pl-PL" sz="1400" dirty="0" err="1" smtClean="0">
                          <a:solidFill>
                            <a:srgbClr val="FFFF00"/>
                          </a:solidFill>
                          <a:latin typeface="+mn-lt"/>
                        </a:rPr>
                        <a:t>multiswitcha</a:t>
                      </a:r>
                      <a:r>
                        <a:rPr lang="pl-PL" sz="1400" dirty="0" smtClean="0">
                          <a:solidFill>
                            <a:srgbClr val="FFFF00"/>
                          </a:solidFill>
                          <a:latin typeface="+mn-lt"/>
                        </a:rPr>
                        <a:t> DY 08</a:t>
                      </a:r>
                      <a:endParaRPr lang="pl-PL" sz="1300" dirty="0">
                        <a:solidFill>
                          <a:srgbClr val="FFFF00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T="43852" marB="43852"/>
                </a:tc>
              </a:tr>
              <a:tr h="438443">
                <a:tc>
                  <a:txBody>
                    <a:bodyPr/>
                    <a:lstStyle/>
                    <a:p>
                      <a:pPr algn="ctr"/>
                      <a:r>
                        <a:rPr lang="pl-PL" sz="1700" dirty="0" smtClean="0">
                          <a:latin typeface="Myriad Pro" panose="020B0503030403020204" pitchFamily="34" charset="0"/>
                        </a:rPr>
                        <a:t>Radio</a:t>
                      </a:r>
                      <a:r>
                        <a:rPr lang="pl-PL" sz="1700" baseline="0" dirty="0" smtClean="0">
                          <a:latin typeface="Myriad Pro" panose="020B0503030403020204" pitchFamily="34" charset="0"/>
                        </a:rPr>
                        <a:t> UKF</a:t>
                      </a:r>
                      <a:endParaRPr lang="pl-PL" sz="1700" dirty="0">
                        <a:latin typeface="Myriad Pro" panose="020B0503030403020204" pitchFamily="34" charset="0"/>
                      </a:endParaRPr>
                    </a:p>
                  </a:txBody>
                  <a:tcPr marT="43852" marB="438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  90dBµV</a:t>
                      </a:r>
                      <a:endParaRPr lang="pl-PL" sz="1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T="43852" marB="438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22dB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43852" marB="438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68dBµV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T="43852" marB="43852"/>
                </a:tc>
              </a:tr>
              <a:tr h="438443">
                <a:tc>
                  <a:txBody>
                    <a:bodyPr/>
                    <a:lstStyle/>
                    <a:p>
                      <a:pPr algn="ctr"/>
                      <a:r>
                        <a:rPr lang="pl-PL" sz="1700" dirty="0" smtClean="0">
                          <a:latin typeface="Myriad Pro" panose="020B0503030403020204" pitchFamily="34" charset="0"/>
                        </a:rPr>
                        <a:t>DVB-T</a:t>
                      </a:r>
                      <a:endParaRPr lang="pl-PL" sz="1700" dirty="0">
                        <a:latin typeface="Myriad Pro" panose="020B0503030403020204" pitchFamily="34" charset="0"/>
                      </a:endParaRPr>
                    </a:p>
                  </a:txBody>
                  <a:tcPr marT="43852" marB="438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  96dBµV</a:t>
                      </a:r>
                      <a:endParaRPr lang="pl-PL" sz="1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T="43852" marB="438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22dB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43852" marB="438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74dBµV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T="43852" marB="43852"/>
                </a:tc>
              </a:tr>
              <a:tr h="438443">
                <a:tc>
                  <a:txBody>
                    <a:bodyPr/>
                    <a:lstStyle/>
                    <a:p>
                      <a:pPr algn="ctr"/>
                      <a:r>
                        <a:rPr lang="pl-PL" sz="1700" dirty="0" smtClean="0">
                          <a:latin typeface="Myriad Pro" panose="020B0503030403020204" pitchFamily="34" charset="0"/>
                        </a:rPr>
                        <a:t>Sygnały</a:t>
                      </a:r>
                      <a:r>
                        <a:rPr lang="pl-PL" sz="1700" baseline="0" dirty="0" smtClean="0">
                          <a:latin typeface="Myriad Pro" panose="020B0503030403020204" pitchFamily="34" charset="0"/>
                        </a:rPr>
                        <a:t> SAT</a:t>
                      </a:r>
                      <a:endParaRPr lang="pl-PL" sz="1700" dirty="0">
                        <a:latin typeface="Myriad Pro" panose="020B0503030403020204" pitchFamily="34" charset="0"/>
                      </a:endParaRPr>
                    </a:p>
                  </a:txBody>
                  <a:tcPr marT="43852" marB="438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  80dBµV</a:t>
                      </a:r>
                      <a:endParaRPr lang="pl-PL" sz="1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T="43852" marB="438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   0dB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43852" marB="438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80dBµV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T="43852" marB="43852"/>
                </a:tc>
              </a:tr>
            </a:tbl>
          </a:graphicData>
        </a:graphic>
      </p:graphicFrame>
      <p:graphicFrame>
        <p:nvGraphicFramePr>
          <p:cNvPr id="4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69486"/>
              </p:ext>
            </p:extLst>
          </p:nvPr>
        </p:nvGraphicFramePr>
        <p:xfrm>
          <a:off x="1694387" y="3397057"/>
          <a:ext cx="8169274" cy="2103438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242545"/>
                <a:gridCol w="2082364"/>
                <a:gridCol w="1762000"/>
                <a:gridCol w="2082365"/>
              </a:tblGrid>
              <a:tr h="731679">
                <a:tc>
                  <a:txBody>
                    <a:bodyPr/>
                    <a:lstStyle/>
                    <a:p>
                      <a:pPr algn="ctr"/>
                      <a:endParaRPr lang="pl-PL" sz="1400" dirty="0" smtClean="0"/>
                    </a:p>
                    <a:p>
                      <a:pPr algn="ctr"/>
                      <a:r>
                        <a:rPr lang="pl-PL" sz="1400" dirty="0" smtClean="0"/>
                        <a:t>Zakres</a:t>
                      </a:r>
                      <a:endParaRPr lang="pl-PL" sz="1400" dirty="0">
                        <a:latin typeface="Myriad Pro" panose="020B0503030403020204" pitchFamily="34" charset="0"/>
                      </a:endParaRPr>
                    </a:p>
                  </a:txBody>
                  <a:tcPr marL="91448" marR="91448" marT="45694" marB="4569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solidFill>
                            <a:srgbClr val="BDFFBD"/>
                          </a:solidFill>
                        </a:rPr>
                        <a:t>Poziom na wejściu            </a:t>
                      </a:r>
                      <a:r>
                        <a:rPr lang="pl-PL" sz="1400" dirty="0" err="1" smtClean="0">
                          <a:solidFill>
                            <a:srgbClr val="BDFFBD"/>
                          </a:solidFill>
                        </a:rPr>
                        <a:t>multiswitcha</a:t>
                      </a:r>
                      <a:r>
                        <a:rPr lang="pl-PL" sz="1400" dirty="0" smtClean="0">
                          <a:solidFill>
                            <a:srgbClr val="BDFFBD"/>
                          </a:solidFill>
                        </a:rPr>
                        <a:t> DY 98A</a:t>
                      </a:r>
                      <a:endParaRPr lang="pl-PL" sz="1400" dirty="0">
                        <a:solidFill>
                          <a:srgbClr val="BDFFBD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48" marR="91448" marT="45694" marB="4569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/>
                        <a:t>Tłumienie</a:t>
                      </a:r>
                    </a:p>
                    <a:p>
                      <a:pPr algn="ctr"/>
                      <a:r>
                        <a:rPr lang="pl-PL" sz="1400" dirty="0" err="1" smtClean="0"/>
                        <a:t>multiswitcha</a:t>
                      </a:r>
                      <a:r>
                        <a:rPr lang="pl-PL" sz="1400" dirty="0" smtClean="0"/>
                        <a:t> DY 98A</a:t>
                      </a:r>
                      <a:endParaRPr lang="pl-PL" sz="1400" dirty="0">
                        <a:latin typeface="Myriad Pro" panose="020B0503030403020204" pitchFamily="34" charset="0"/>
                      </a:endParaRPr>
                    </a:p>
                  </a:txBody>
                  <a:tcPr marL="91448" marR="91448" marT="45694" marB="4569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rgbClr val="FFFF00"/>
                          </a:solidFill>
                        </a:rPr>
                        <a:t>Poziom wyjściowy na portach abonenckich </a:t>
                      </a:r>
                      <a:r>
                        <a:rPr lang="pl-PL" sz="1400" dirty="0" err="1" smtClean="0">
                          <a:solidFill>
                            <a:srgbClr val="FFFF00"/>
                          </a:solidFill>
                        </a:rPr>
                        <a:t>multiswitcha</a:t>
                      </a:r>
                      <a:r>
                        <a:rPr lang="pl-PL" sz="1400" dirty="0" smtClean="0">
                          <a:solidFill>
                            <a:srgbClr val="FFFF00"/>
                          </a:solidFill>
                        </a:rPr>
                        <a:t> DY 98A</a:t>
                      </a:r>
                      <a:endParaRPr lang="pl-PL" sz="1400" dirty="0">
                        <a:solidFill>
                          <a:srgbClr val="FFFF00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48" marR="91448" marT="45694" marB="45694"/>
                </a:tc>
              </a:tr>
              <a:tr h="457253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Radio</a:t>
                      </a:r>
                      <a:r>
                        <a:rPr lang="pl-PL" sz="1800" baseline="0" dirty="0" smtClean="0"/>
                        <a:t> UKF</a:t>
                      </a:r>
                      <a:endParaRPr lang="pl-PL" sz="1800" dirty="0">
                        <a:latin typeface="Myriad Pro" panose="020B0503030403020204" pitchFamily="34" charset="0"/>
                      </a:endParaRPr>
                    </a:p>
                  </a:txBody>
                  <a:tcPr marL="91448" marR="91448" marT="45694" marB="4569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84dBµV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48" marR="91448" marT="45694" marB="4569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21dB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48" marR="91448" marT="45694" marB="4569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</a:rPr>
                        <a:t>63dBµV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48" marR="91448" marT="45694" marB="45694"/>
                </a:tc>
              </a:tr>
              <a:tr h="457253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DVB-T</a:t>
                      </a:r>
                      <a:endParaRPr lang="pl-PL" sz="1800" dirty="0">
                        <a:latin typeface="Myriad Pro" panose="020B0503030403020204" pitchFamily="34" charset="0"/>
                      </a:endParaRPr>
                    </a:p>
                  </a:txBody>
                  <a:tcPr marL="91448" marR="91448" marT="45694" marB="4569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90dBµV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48" marR="91448" marT="45694" marB="4569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21dB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48" marR="91448" marT="45694" marB="4569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</a:rPr>
                        <a:t>69dBµV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48" marR="91448" marT="45694" marB="45694"/>
                </a:tc>
              </a:tr>
              <a:tr h="457253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Sygnały</a:t>
                      </a:r>
                      <a:r>
                        <a:rPr lang="pl-PL" sz="1800" baseline="0" dirty="0" smtClean="0"/>
                        <a:t> SAT</a:t>
                      </a:r>
                      <a:endParaRPr lang="pl-PL" sz="1800" dirty="0">
                        <a:latin typeface="Myriad Pro" panose="020B0503030403020204" pitchFamily="34" charset="0"/>
                      </a:endParaRPr>
                    </a:p>
                  </a:txBody>
                  <a:tcPr marL="91448" marR="91448" marT="45694" marB="4569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 95dBµV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48" marR="91448" marT="45694" marB="4569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16dB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48" marR="91448" marT="45694" marB="4569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</a:rPr>
                        <a:t>79dBµV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91448" marR="91448" marT="45694" marB="45694"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1614116" y="5746723"/>
            <a:ext cx="6734754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rgbClr val="0E7392"/>
                </a:solidFill>
                <a:latin typeface="Dosis" panose="02010503020202060003" pitchFamily="2" charset="-18"/>
              </a:rPr>
              <a:t>Od wartości na wejściach multiswitchy DY 08 i DY 98A należy odjąć tłumienia portów abonenckich. </a:t>
            </a:r>
          </a:p>
        </p:txBody>
      </p:sp>
    </p:spTree>
    <p:extLst>
      <p:ext uri="{BB962C8B-B14F-4D97-AF65-F5344CB8AC3E}">
        <p14:creationId xmlns:p14="http://schemas.microsoft.com/office/powerpoint/2010/main" val="367670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2744" y="445978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Poziomy sygnałów </a:t>
            </a:r>
            <a:r>
              <a:rPr lang="pl-PL" altLang="pl-PL" sz="2800" b="1" smtClean="0">
                <a:solidFill>
                  <a:srgbClr val="0E7392"/>
                </a:solidFill>
                <a:latin typeface="Dosis" panose="02010503020202060003" pitchFamily="2" charset="-18"/>
              </a:rPr>
              <a:t>na końcach kabli RG6</a:t>
            </a:r>
          </a:p>
        </p:txBody>
      </p:sp>
      <p:pic>
        <p:nvPicPr>
          <p:cNvPr id="3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744" y="2917715"/>
            <a:ext cx="2511425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trzałka w dół 1"/>
          <p:cNvSpPr/>
          <p:nvPr/>
        </p:nvSpPr>
        <p:spPr>
          <a:xfrm>
            <a:off x="2881906" y="1841390"/>
            <a:ext cx="677863" cy="1016000"/>
          </a:xfrm>
          <a:prstGeom prst="downArrow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5" name="Strzałka w prawo 2"/>
          <p:cNvSpPr/>
          <p:nvPr/>
        </p:nvSpPr>
        <p:spPr>
          <a:xfrm>
            <a:off x="4540844" y="3678128"/>
            <a:ext cx="931862" cy="263525"/>
          </a:xfrm>
          <a:prstGeom prst="rightArrow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" name="Strzałka w prawo 7"/>
          <p:cNvSpPr/>
          <p:nvPr/>
        </p:nvSpPr>
        <p:spPr>
          <a:xfrm>
            <a:off x="4540844" y="5092590"/>
            <a:ext cx="931862" cy="261938"/>
          </a:xfrm>
          <a:prstGeom prst="rightArrow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007569" y="1466740"/>
            <a:ext cx="4775200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Drugi krok – tłumienie sygnałów przez kable współosiowe RG6 do skrzynek abonenckich.</a:t>
            </a:r>
          </a:p>
        </p:txBody>
      </p:sp>
      <p:cxnSp>
        <p:nvCxnSpPr>
          <p:cNvPr id="8" name="Łącznik prosty ze strzałką 19"/>
          <p:cNvCxnSpPr/>
          <p:nvPr/>
        </p:nvCxnSpPr>
        <p:spPr>
          <a:xfrm flipH="1" flipV="1">
            <a:off x="4463056" y="4940190"/>
            <a:ext cx="2314575" cy="3175"/>
          </a:xfrm>
          <a:prstGeom prst="straightConnector1">
            <a:avLst/>
          </a:prstGeom>
          <a:ln w="38100">
            <a:solidFill>
              <a:srgbClr val="00CC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trzałka w dół 11"/>
          <p:cNvSpPr/>
          <p:nvPr/>
        </p:nvSpPr>
        <p:spPr>
          <a:xfrm>
            <a:off x="2880319" y="3941653"/>
            <a:ext cx="676275" cy="717550"/>
          </a:xfrm>
          <a:prstGeom prst="downArrow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0" name="pole tekstowe 13"/>
          <p:cNvSpPr txBox="1">
            <a:spLocks noChangeArrowheads="1"/>
          </p:cNvSpPr>
          <p:nvPr/>
        </p:nvSpPr>
        <p:spPr bwMode="auto">
          <a:xfrm>
            <a:off x="4593231" y="3138378"/>
            <a:ext cx="4279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b="1">
                <a:solidFill>
                  <a:srgbClr val="0E7392"/>
                </a:solidFill>
                <a:latin typeface="Myriad Pro" panose="020B0503030403020204" pitchFamily="34" charset="0"/>
              </a:rPr>
              <a:t>65m.b. kabla RG6</a:t>
            </a:r>
          </a:p>
        </p:txBody>
      </p:sp>
      <p:sp>
        <p:nvSpPr>
          <p:cNvPr id="11" name="pole tekstowe 13"/>
          <p:cNvSpPr txBox="1">
            <a:spLocks noChangeArrowheads="1"/>
          </p:cNvSpPr>
          <p:nvPr/>
        </p:nvSpPr>
        <p:spPr bwMode="auto">
          <a:xfrm>
            <a:off x="4463056" y="4573478"/>
            <a:ext cx="22113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b="1">
                <a:solidFill>
                  <a:srgbClr val="0E7392"/>
                </a:solidFill>
                <a:latin typeface="Myriad Pro" panose="020B0503030403020204" pitchFamily="34" charset="0"/>
              </a:rPr>
              <a:t>50 m.b. kabla RG6</a:t>
            </a:r>
          </a:p>
        </p:txBody>
      </p:sp>
      <p:cxnSp>
        <p:nvCxnSpPr>
          <p:cNvPr id="12" name="Łącznik prosty ze strzałką 19"/>
          <p:cNvCxnSpPr/>
          <p:nvPr/>
        </p:nvCxnSpPr>
        <p:spPr>
          <a:xfrm flipH="1" flipV="1">
            <a:off x="4470994" y="3509853"/>
            <a:ext cx="2314575" cy="3175"/>
          </a:xfrm>
          <a:prstGeom prst="straightConnector1">
            <a:avLst/>
          </a:prstGeom>
          <a:ln w="38100">
            <a:solidFill>
              <a:srgbClr val="00CC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rostokąt 3"/>
          <p:cNvSpPr/>
          <p:nvPr/>
        </p:nvSpPr>
        <p:spPr>
          <a:xfrm>
            <a:off x="6785569" y="3255853"/>
            <a:ext cx="508000" cy="51593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4" name="Prostokąt 15"/>
          <p:cNvSpPr/>
          <p:nvPr/>
        </p:nvSpPr>
        <p:spPr>
          <a:xfrm>
            <a:off x="6777631" y="4681428"/>
            <a:ext cx="506413" cy="51752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018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54793" y="358514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Poziomy sygnałów na końcach kabli RG6</a:t>
            </a:r>
          </a:p>
        </p:txBody>
      </p:sp>
      <p:graphicFrame>
        <p:nvGraphicFramePr>
          <p:cNvPr id="7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1293291"/>
              </p:ext>
            </p:extLst>
          </p:nvPr>
        </p:nvGraphicFramePr>
        <p:xfrm>
          <a:off x="1726193" y="1163376"/>
          <a:ext cx="8177211" cy="201771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244724"/>
                <a:gridCol w="2084387"/>
                <a:gridCol w="1763712"/>
                <a:gridCol w="2084388"/>
              </a:tblGrid>
              <a:tr h="646076">
                <a:tc>
                  <a:txBody>
                    <a:bodyPr/>
                    <a:lstStyle/>
                    <a:p>
                      <a:pPr algn="ctr"/>
                      <a:endParaRPr lang="pl-PL" sz="1400" dirty="0" smtClean="0">
                        <a:latin typeface="+mn-lt"/>
                      </a:endParaRP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Zakres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Poziom wyjściowy </a:t>
                      </a: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z  </a:t>
                      </a:r>
                      <a:r>
                        <a:rPr lang="pl-PL" sz="1400" dirty="0" err="1" smtClean="0">
                          <a:latin typeface="+mn-lt"/>
                        </a:rPr>
                        <a:t>multiswitcha</a:t>
                      </a:r>
                      <a:r>
                        <a:rPr lang="pl-PL" sz="1400" dirty="0" smtClean="0">
                          <a:latin typeface="+mn-lt"/>
                        </a:rPr>
                        <a:t> DY 08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Tłumienie</a:t>
                      </a: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65m.b. kabla RG6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rgbClr val="FFFF00"/>
                          </a:solidFill>
                          <a:latin typeface="+mn-lt"/>
                        </a:rPr>
                        <a:t>Poziom sygnału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rgbClr val="FFFF00"/>
                          </a:solidFill>
                          <a:latin typeface="+mn-lt"/>
                        </a:rPr>
                        <a:t>w skrzynce lokalowej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T="45728" marB="45728"/>
                </a:tc>
              </a:tr>
              <a:tr h="457212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latin typeface="Myriad Pro" panose="020B0503030403020204" pitchFamily="34" charset="0"/>
                        </a:rPr>
                        <a:t>Radio</a:t>
                      </a:r>
                      <a:r>
                        <a:rPr lang="pl-PL" sz="1800" baseline="0" dirty="0" smtClean="0">
                          <a:latin typeface="Myriad Pro" panose="020B0503030403020204" pitchFamily="34" charset="0"/>
                        </a:rPr>
                        <a:t> UKF</a:t>
                      </a:r>
                      <a:endParaRPr lang="pl-PL" sz="1800" dirty="0">
                        <a:latin typeface="Myriad Pro" panose="020B0503030403020204" pitchFamily="34" charset="0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68dBµV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  5dB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63dBµV</a:t>
                      </a:r>
                      <a:endParaRPr lang="pl-PL" sz="18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T="45728" marB="45728"/>
                </a:tc>
              </a:tr>
              <a:tr h="457212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latin typeface="Myriad Pro" panose="020B0503030403020204" pitchFamily="34" charset="0"/>
                        </a:rPr>
                        <a:t>DVB-T</a:t>
                      </a:r>
                      <a:endParaRPr lang="pl-PL" sz="1800" dirty="0">
                        <a:latin typeface="Myriad Pro" panose="020B0503030403020204" pitchFamily="34" charset="0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74dBµV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12dB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62dBµV</a:t>
                      </a:r>
                      <a:endParaRPr lang="pl-PL" sz="18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T="45728" marB="45728"/>
                </a:tc>
              </a:tr>
              <a:tr h="457212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latin typeface="Myriad Pro" panose="020B0503030403020204" pitchFamily="34" charset="0"/>
                        </a:rPr>
                        <a:t>Sygnały</a:t>
                      </a:r>
                      <a:r>
                        <a:rPr lang="pl-PL" sz="1800" baseline="0" dirty="0" smtClean="0">
                          <a:latin typeface="Myriad Pro" panose="020B0503030403020204" pitchFamily="34" charset="0"/>
                        </a:rPr>
                        <a:t> SAT</a:t>
                      </a:r>
                      <a:endParaRPr lang="pl-PL" sz="1800" dirty="0">
                        <a:latin typeface="Myriad Pro" panose="020B0503030403020204" pitchFamily="34" charset="0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80dBµV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20dB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60dBµV</a:t>
                      </a:r>
                      <a:endParaRPr lang="pl-PL" sz="18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T="45728" marB="45728"/>
                </a:tc>
              </a:tr>
            </a:tbl>
          </a:graphicData>
        </a:graphic>
      </p:graphicFrame>
      <p:graphicFrame>
        <p:nvGraphicFramePr>
          <p:cNvPr id="8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9643966"/>
              </p:ext>
            </p:extLst>
          </p:nvPr>
        </p:nvGraphicFramePr>
        <p:xfrm>
          <a:off x="1726193" y="3357301"/>
          <a:ext cx="8169274" cy="202406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242545"/>
                <a:gridCol w="2082364"/>
                <a:gridCol w="1839720"/>
                <a:gridCol w="2004645"/>
              </a:tblGrid>
              <a:tr h="704107">
                <a:tc>
                  <a:txBody>
                    <a:bodyPr/>
                    <a:lstStyle/>
                    <a:p>
                      <a:pPr algn="ctr"/>
                      <a:endParaRPr lang="pl-PL" sz="1300" dirty="0" smtClean="0">
                        <a:latin typeface="Myriad Pro" panose="020B0503030403020204" pitchFamily="34" charset="0"/>
                      </a:endParaRP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Zakres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Poziom wyjściowy </a:t>
                      </a: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z  </a:t>
                      </a:r>
                      <a:r>
                        <a:rPr lang="pl-PL" sz="1400" dirty="0" err="1" smtClean="0">
                          <a:latin typeface="+mn-lt"/>
                        </a:rPr>
                        <a:t>multiswitcha</a:t>
                      </a:r>
                      <a:r>
                        <a:rPr lang="pl-PL" sz="1400" dirty="0" smtClean="0">
                          <a:latin typeface="+mn-lt"/>
                        </a:rPr>
                        <a:t> DY 98A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L="91448" marR="91448" marT="43997" marB="439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Tłumienie</a:t>
                      </a: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50m.b. kabla RG6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L="91448" marR="91448" marT="43997" marB="4399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rgbClr val="FFFF00"/>
                          </a:solidFill>
                          <a:latin typeface="+mn-lt"/>
                        </a:rPr>
                        <a:t>Poziom sygnału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rgbClr val="FFFF00"/>
                          </a:solidFill>
                          <a:latin typeface="+mn-lt"/>
                        </a:rPr>
                        <a:t>w skrzynce lokalowej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L="91448" marR="91448" marT="43997" marB="43997"/>
                </a:tc>
              </a:tr>
              <a:tr h="439985">
                <a:tc>
                  <a:txBody>
                    <a:bodyPr/>
                    <a:lstStyle/>
                    <a:p>
                      <a:pPr algn="ctr"/>
                      <a:r>
                        <a:rPr lang="pl-PL" sz="1700" dirty="0" smtClean="0">
                          <a:latin typeface="Myriad Pro" panose="020B0503030403020204" pitchFamily="34" charset="0"/>
                        </a:rPr>
                        <a:t>Radio</a:t>
                      </a:r>
                      <a:r>
                        <a:rPr lang="pl-PL" sz="1700" baseline="0" dirty="0" smtClean="0">
                          <a:latin typeface="Myriad Pro" panose="020B0503030403020204" pitchFamily="34" charset="0"/>
                        </a:rPr>
                        <a:t> UKF</a:t>
                      </a:r>
                      <a:endParaRPr lang="pl-PL" sz="1700" dirty="0">
                        <a:latin typeface="Myriad Pro" panose="020B0503030403020204" pitchFamily="34" charset="0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63dBµV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  4dB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59dBµV</a:t>
                      </a:r>
                      <a:endParaRPr lang="pl-PL" sz="18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</a:tr>
              <a:tr h="439985">
                <a:tc>
                  <a:txBody>
                    <a:bodyPr/>
                    <a:lstStyle/>
                    <a:p>
                      <a:pPr algn="ctr"/>
                      <a:r>
                        <a:rPr lang="pl-PL" sz="1700" dirty="0" smtClean="0">
                          <a:latin typeface="Myriad Pro" panose="020B0503030403020204" pitchFamily="34" charset="0"/>
                        </a:rPr>
                        <a:t>DVB-T</a:t>
                      </a:r>
                      <a:endParaRPr lang="pl-PL" sz="1700" dirty="0">
                        <a:latin typeface="Myriad Pro" panose="020B0503030403020204" pitchFamily="34" charset="0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69dBµV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   9dB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60dBµV</a:t>
                      </a:r>
                      <a:endParaRPr lang="pl-PL" sz="18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</a:tr>
              <a:tr h="439985">
                <a:tc>
                  <a:txBody>
                    <a:bodyPr/>
                    <a:lstStyle/>
                    <a:p>
                      <a:pPr algn="ctr"/>
                      <a:r>
                        <a:rPr lang="pl-PL" sz="1700" dirty="0" smtClean="0">
                          <a:latin typeface="Myriad Pro" panose="020B0503030403020204" pitchFamily="34" charset="0"/>
                        </a:rPr>
                        <a:t>Sygnały</a:t>
                      </a:r>
                      <a:r>
                        <a:rPr lang="pl-PL" sz="1700" baseline="0" dirty="0" smtClean="0">
                          <a:latin typeface="Myriad Pro" panose="020B0503030403020204" pitchFamily="34" charset="0"/>
                        </a:rPr>
                        <a:t> SAT</a:t>
                      </a:r>
                      <a:endParaRPr lang="pl-PL" sz="1700" dirty="0">
                        <a:latin typeface="Myriad Pro" panose="020B0503030403020204" pitchFamily="34" charset="0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79dBµV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15dB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64dBµV</a:t>
                      </a:r>
                      <a:endParaRPr lang="pl-PL" sz="18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 bwMode="auto">
          <a:xfrm>
            <a:off x="1635829" y="5652881"/>
            <a:ext cx="80359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rgbClr val="0E7392"/>
                </a:solidFill>
                <a:latin typeface="Dosis" panose="02010503020202060003" pitchFamily="2" charset="-18"/>
              </a:rPr>
              <a:t>Od wartości na wyjściach multiswitchy DY 08 i DY 98A należy odjąć tłumienie kabli RG6 poprowadzonych do lokali mieszkalnych. </a:t>
            </a:r>
          </a:p>
        </p:txBody>
      </p:sp>
    </p:spTree>
    <p:extLst>
      <p:ext uri="{BB962C8B-B14F-4D97-AF65-F5344CB8AC3E}">
        <p14:creationId xmlns:p14="http://schemas.microsoft.com/office/powerpoint/2010/main" val="412729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2744" y="342610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Poziomy sygnałów </a:t>
            </a:r>
            <a:r>
              <a:rPr lang="pl-PL" altLang="pl-PL" sz="2800" b="1" smtClean="0">
                <a:solidFill>
                  <a:srgbClr val="0E7392"/>
                </a:solidFill>
                <a:latin typeface="Dosis" panose="02010503020202060003" pitchFamily="2" charset="-18"/>
              </a:rPr>
              <a:t>przed gniazdem abonenckim</a:t>
            </a:r>
          </a:p>
        </p:txBody>
      </p:sp>
      <p:pic>
        <p:nvPicPr>
          <p:cNvPr id="3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744" y="2814347"/>
            <a:ext cx="2511425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trzałka w dół 1"/>
          <p:cNvSpPr/>
          <p:nvPr/>
        </p:nvSpPr>
        <p:spPr>
          <a:xfrm>
            <a:off x="2881906" y="1738022"/>
            <a:ext cx="677863" cy="1016000"/>
          </a:xfrm>
          <a:prstGeom prst="downArrow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5" name="Strzałka w prawo 2"/>
          <p:cNvSpPr/>
          <p:nvPr/>
        </p:nvSpPr>
        <p:spPr>
          <a:xfrm>
            <a:off x="4540844" y="3574760"/>
            <a:ext cx="931862" cy="263525"/>
          </a:xfrm>
          <a:prstGeom prst="rightArrow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" name="Strzałka w prawo 7"/>
          <p:cNvSpPr/>
          <p:nvPr/>
        </p:nvSpPr>
        <p:spPr>
          <a:xfrm>
            <a:off x="4540844" y="4989222"/>
            <a:ext cx="931862" cy="261938"/>
          </a:xfrm>
          <a:prstGeom prst="rightArrow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007569" y="1363372"/>
            <a:ext cx="5003800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Trzeci krok – tłumienie sygnałów    w lokalu mieszkalnym – ok. 15m.b. kabla RG6 do puszki w ścianie</a:t>
            </a:r>
          </a:p>
        </p:txBody>
      </p:sp>
      <p:cxnSp>
        <p:nvCxnSpPr>
          <p:cNvPr id="8" name="Łącznik prosty ze strzałką 19"/>
          <p:cNvCxnSpPr/>
          <p:nvPr/>
        </p:nvCxnSpPr>
        <p:spPr>
          <a:xfrm flipH="1" flipV="1">
            <a:off x="4463056" y="4836822"/>
            <a:ext cx="2314575" cy="3175"/>
          </a:xfrm>
          <a:prstGeom prst="straightConnector1">
            <a:avLst/>
          </a:prstGeom>
          <a:ln w="38100">
            <a:solidFill>
              <a:srgbClr val="00CC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trzałka w dół 11"/>
          <p:cNvSpPr/>
          <p:nvPr/>
        </p:nvSpPr>
        <p:spPr>
          <a:xfrm>
            <a:off x="2880319" y="3838285"/>
            <a:ext cx="676275" cy="717550"/>
          </a:xfrm>
          <a:prstGeom prst="downArrow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0" name="pole tekstowe 13"/>
          <p:cNvSpPr txBox="1">
            <a:spLocks noChangeArrowheads="1"/>
          </p:cNvSpPr>
          <p:nvPr/>
        </p:nvSpPr>
        <p:spPr bwMode="auto">
          <a:xfrm>
            <a:off x="4593231" y="3035010"/>
            <a:ext cx="4279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b="1">
                <a:solidFill>
                  <a:srgbClr val="0E7392"/>
                </a:solidFill>
                <a:latin typeface="Myriad Pro" panose="020B0503030403020204" pitchFamily="34" charset="0"/>
              </a:rPr>
              <a:t>65m.b. kabla RG6</a:t>
            </a:r>
          </a:p>
        </p:txBody>
      </p:sp>
      <p:sp>
        <p:nvSpPr>
          <p:cNvPr id="11" name="pole tekstowe 13"/>
          <p:cNvSpPr txBox="1">
            <a:spLocks noChangeArrowheads="1"/>
          </p:cNvSpPr>
          <p:nvPr/>
        </p:nvSpPr>
        <p:spPr bwMode="auto">
          <a:xfrm>
            <a:off x="4463056" y="4470110"/>
            <a:ext cx="22113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b="1">
                <a:solidFill>
                  <a:srgbClr val="0E7392"/>
                </a:solidFill>
                <a:latin typeface="Myriad Pro" panose="020B0503030403020204" pitchFamily="34" charset="0"/>
              </a:rPr>
              <a:t>50 m.b. kabla RG6</a:t>
            </a:r>
          </a:p>
        </p:txBody>
      </p:sp>
      <p:cxnSp>
        <p:nvCxnSpPr>
          <p:cNvPr id="12" name="Łącznik prosty ze strzałką 19"/>
          <p:cNvCxnSpPr/>
          <p:nvPr/>
        </p:nvCxnSpPr>
        <p:spPr>
          <a:xfrm flipH="1" flipV="1">
            <a:off x="4470994" y="3406485"/>
            <a:ext cx="2314575" cy="3175"/>
          </a:xfrm>
          <a:prstGeom prst="straightConnector1">
            <a:avLst/>
          </a:prstGeom>
          <a:ln w="38100">
            <a:solidFill>
              <a:srgbClr val="00CC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rostokąt 3"/>
          <p:cNvSpPr/>
          <p:nvPr/>
        </p:nvSpPr>
        <p:spPr>
          <a:xfrm>
            <a:off x="6785569" y="3152485"/>
            <a:ext cx="508000" cy="515937"/>
          </a:xfrm>
          <a:prstGeom prst="rect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4" name="Prostokąt 15"/>
          <p:cNvSpPr/>
          <p:nvPr/>
        </p:nvSpPr>
        <p:spPr>
          <a:xfrm>
            <a:off x="6777631" y="4578060"/>
            <a:ext cx="506413" cy="517525"/>
          </a:xfrm>
          <a:prstGeom prst="rect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cxnSp>
        <p:nvCxnSpPr>
          <p:cNvPr id="15" name="Łącznik prosty ze strzałką 19"/>
          <p:cNvCxnSpPr/>
          <p:nvPr/>
        </p:nvCxnSpPr>
        <p:spPr>
          <a:xfrm flipH="1" flipV="1">
            <a:off x="7284044" y="3406485"/>
            <a:ext cx="669925" cy="3175"/>
          </a:xfrm>
          <a:prstGeom prst="straightConnector1">
            <a:avLst/>
          </a:prstGeom>
          <a:ln w="38100">
            <a:solidFill>
              <a:srgbClr val="00CC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19"/>
          <p:cNvCxnSpPr/>
          <p:nvPr/>
        </p:nvCxnSpPr>
        <p:spPr>
          <a:xfrm flipH="1" flipV="1">
            <a:off x="7284044" y="4836822"/>
            <a:ext cx="669925" cy="3175"/>
          </a:xfrm>
          <a:prstGeom prst="straightConnector1">
            <a:avLst/>
          </a:prstGeom>
          <a:ln w="38100">
            <a:solidFill>
              <a:srgbClr val="00CC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trzałka w prawo 18"/>
          <p:cNvSpPr/>
          <p:nvPr/>
        </p:nvSpPr>
        <p:spPr>
          <a:xfrm>
            <a:off x="7352306" y="3574760"/>
            <a:ext cx="347663" cy="260350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8" name="Strzałka w prawo 19"/>
          <p:cNvSpPr/>
          <p:nvPr/>
        </p:nvSpPr>
        <p:spPr>
          <a:xfrm>
            <a:off x="7352306" y="5022560"/>
            <a:ext cx="347663" cy="260350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9" name="Elipsa 4"/>
          <p:cNvSpPr/>
          <p:nvPr/>
        </p:nvSpPr>
        <p:spPr>
          <a:xfrm>
            <a:off x="7953969" y="3238210"/>
            <a:ext cx="338137" cy="33655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20" name="Elipsa 20"/>
          <p:cNvSpPr/>
          <p:nvPr/>
        </p:nvSpPr>
        <p:spPr>
          <a:xfrm>
            <a:off x="7953969" y="4668547"/>
            <a:ext cx="338137" cy="33655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8848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2744" y="263098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Poziomy sygnałów przed gniazdem RTV-SAT</a:t>
            </a:r>
          </a:p>
        </p:txBody>
      </p:sp>
      <p:graphicFrame>
        <p:nvGraphicFramePr>
          <p:cNvPr id="3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656086"/>
              </p:ext>
            </p:extLst>
          </p:nvPr>
        </p:nvGraphicFramePr>
        <p:xfrm>
          <a:off x="1734144" y="1067960"/>
          <a:ext cx="8177212" cy="201771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244724"/>
                <a:gridCol w="1903535"/>
                <a:gridCol w="1944565"/>
                <a:gridCol w="2084388"/>
              </a:tblGrid>
              <a:tr h="701811">
                <a:tc>
                  <a:txBody>
                    <a:bodyPr/>
                    <a:lstStyle/>
                    <a:p>
                      <a:pPr algn="ctr"/>
                      <a:endParaRPr lang="pl-PL" sz="1400" dirty="0" smtClean="0">
                        <a:latin typeface="+mn-lt"/>
                      </a:endParaRP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Zakres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</a:rPr>
                        <a:t>Poziom sygnału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</a:rPr>
                        <a:t>w skrzynce lokalowej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Tłumienie po 15m.b. </a:t>
                      </a: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kabla RG6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rgbClr val="FFFF00"/>
                          </a:solidFill>
                          <a:latin typeface="+mn-lt"/>
                        </a:rPr>
                        <a:t>Poziom sygnału przed gniazdem </a:t>
                      </a:r>
                      <a:r>
                        <a:rPr lang="pl-PL" sz="1400" dirty="0" err="1" smtClean="0">
                          <a:solidFill>
                            <a:srgbClr val="FFFF00"/>
                          </a:solidFill>
                          <a:latin typeface="+mn-lt"/>
                        </a:rPr>
                        <a:t>RTV-SAT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T="43870" marB="43870"/>
                </a:tc>
              </a:tr>
              <a:tr h="438634">
                <a:tc>
                  <a:txBody>
                    <a:bodyPr/>
                    <a:lstStyle/>
                    <a:p>
                      <a:pPr algn="ctr"/>
                      <a:r>
                        <a:rPr lang="pl-PL" sz="1700" dirty="0" smtClean="0">
                          <a:latin typeface="Myriad Pro" panose="020B0503030403020204" pitchFamily="34" charset="0"/>
                        </a:rPr>
                        <a:t>Radio</a:t>
                      </a:r>
                      <a:r>
                        <a:rPr lang="pl-PL" sz="1700" baseline="0" dirty="0" smtClean="0">
                          <a:latin typeface="Myriad Pro" panose="020B0503030403020204" pitchFamily="34" charset="0"/>
                        </a:rPr>
                        <a:t> UKF</a:t>
                      </a:r>
                      <a:endParaRPr lang="pl-PL" sz="1700" dirty="0">
                        <a:latin typeface="Myriad Pro" panose="020B0503030403020204" pitchFamily="34" charset="0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63dBµV</a:t>
                      </a:r>
                      <a:endParaRPr lang="pl-PL" sz="18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  1dB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62dBµV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T="43870" marB="43870"/>
                </a:tc>
              </a:tr>
              <a:tr h="438634">
                <a:tc>
                  <a:txBody>
                    <a:bodyPr/>
                    <a:lstStyle/>
                    <a:p>
                      <a:pPr algn="ctr"/>
                      <a:r>
                        <a:rPr lang="pl-PL" sz="1700" dirty="0" smtClean="0">
                          <a:latin typeface="Myriad Pro" panose="020B0503030403020204" pitchFamily="34" charset="0"/>
                        </a:rPr>
                        <a:t>DVB-T</a:t>
                      </a:r>
                      <a:endParaRPr lang="pl-PL" sz="1700" dirty="0">
                        <a:latin typeface="Myriad Pro" panose="020B0503030403020204" pitchFamily="34" charset="0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62dBµV</a:t>
                      </a:r>
                      <a:endParaRPr lang="pl-PL" sz="18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  2dB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60dBµV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T="43870" marB="43870"/>
                </a:tc>
              </a:tr>
              <a:tr h="438634">
                <a:tc>
                  <a:txBody>
                    <a:bodyPr/>
                    <a:lstStyle/>
                    <a:p>
                      <a:pPr algn="ctr"/>
                      <a:r>
                        <a:rPr lang="pl-PL" sz="1700" dirty="0" smtClean="0">
                          <a:latin typeface="Myriad Pro" panose="020B0503030403020204" pitchFamily="34" charset="0"/>
                        </a:rPr>
                        <a:t>Sygnały</a:t>
                      </a:r>
                      <a:r>
                        <a:rPr lang="pl-PL" sz="1700" baseline="0" dirty="0" smtClean="0">
                          <a:latin typeface="Myriad Pro" panose="020B0503030403020204" pitchFamily="34" charset="0"/>
                        </a:rPr>
                        <a:t> SAT</a:t>
                      </a:r>
                      <a:endParaRPr lang="pl-PL" sz="1700" dirty="0">
                        <a:latin typeface="Myriad Pro" panose="020B0503030403020204" pitchFamily="34" charset="0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60dBµV</a:t>
                      </a:r>
                      <a:endParaRPr lang="pl-PL" sz="18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  4dB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56dBµV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T="43870" marB="43870"/>
                </a:tc>
              </a:tr>
            </a:tbl>
          </a:graphicData>
        </a:graphic>
      </p:graphicFrame>
      <p:graphicFrame>
        <p:nvGraphicFramePr>
          <p:cNvPr id="4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799656"/>
              </p:ext>
            </p:extLst>
          </p:nvPr>
        </p:nvGraphicFramePr>
        <p:xfrm>
          <a:off x="1734144" y="3261885"/>
          <a:ext cx="8169274" cy="202406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242545"/>
                <a:gridCol w="2082364"/>
                <a:gridCol w="1839720"/>
                <a:gridCol w="2004645"/>
              </a:tblGrid>
              <a:tr h="704107">
                <a:tc>
                  <a:txBody>
                    <a:bodyPr/>
                    <a:lstStyle/>
                    <a:p>
                      <a:pPr algn="ctr"/>
                      <a:endParaRPr lang="pl-PL" sz="1300" dirty="0" smtClean="0">
                        <a:latin typeface="Myriad Pro" panose="020B0503030403020204" pitchFamily="34" charset="0"/>
                      </a:endParaRP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Zakres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</a:rPr>
                        <a:t>Poziom sygnału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</a:rPr>
                        <a:t>w skrzynce lokalowej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L="91448" marR="91448" marT="43997" marB="439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Tłumienie po 15m.b. </a:t>
                      </a: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kabla RG6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L="91448" marR="91448" marT="43997" marB="4399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rgbClr val="FFFF00"/>
                          </a:solidFill>
                          <a:latin typeface="+mn-lt"/>
                        </a:rPr>
                        <a:t>Poziom sygnału przed gniazdem </a:t>
                      </a:r>
                      <a:r>
                        <a:rPr lang="pl-PL" sz="1400" dirty="0" err="1" smtClean="0">
                          <a:solidFill>
                            <a:srgbClr val="FFFF00"/>
                          </a:solidFill>
                          <a:latin typeface="+mn-lt"/>
                        </a:rPr>
                        <a:t>RTV-SAT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L="91448" marR="91448" marT="43997" marB="43997"/>
                </a:tc>
              </a:tr>
              <a:tr h="439985">
                <a:tc>
                  <a:txBody>
                    <a:bodyPr/>
                    <a:lstStyle/>
                    <a:p>
                      <a:pPr algn="ctr"/>
                      <a:r>
                        <a:rPr lang="pl-PL" sz="1700" dirty="0" smtClean="0">
                          <a:latin typeface="Myriad Pro" panose="020B0503030403020204" pitchFamily="34" charset="0"/>
                        </a:rPr>
                        <a:t>Radio</a:t>
                      </a:r>
                      <a:r>
                        <a:rPr lang="pl-PL" sz="1700" baseline="0" dirty="0" smtClean="0">
                          <a:latin typeface="Myriad Pro" panose="020B0503030403020204" pitchFamily="34" charset="0"/>
                        </a:rPr>
                        <a:t> UKF</a:t>
                      </a:r>
                      <a:endParaRPr lang="pl-PL" sz="1700" dirty="0">
                        <a:latin typeface="Myriad Pro" panose="020B0503030403020204" pitchFamily="34" charset="0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59dBµV</a:t>
                      </a:r>
                      <a:endParaRPr lang="pl-PL" sz="18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  1dB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58dBµV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</a:tr>
              <a:tr h="439985">
                <a:tc>
                  <a:txBody>
                    <a:bodyPr/>
                    <a:lstStyle/>
                    <a:p>
                      <a:pPr algn="ctr"/>
                      <a:r>
                        <a:rPr lang="pl-PL" sz="1700" dirty="0" smtClean="0">
                          <a:latin typeface="Myriad Pro" panose="020B0503030403020204" pitchFamily="34" charset="0"/>
                        </a:rPr>
                        <a:t>DVB-T</a:t>
                      </a:r>
                      <a:endParaRPr lang="pl-PL" sz="1700" dirty="0">
                        <a:latin typeface="Myriad Pro" panose="020B0503030403020204" pitchFamily="34" charset="0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60dBµV</a:t>
                      </a:r>
                      <a:endParaRPr lang="pl-PL" sz="18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  2dB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58dBµV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</a:tr>
              <a:tr h="439985">
                <a:tc>
                  <a:txBody>
                    <a:bodyPr/>
                    <a:lstStyle/>
                    <a:p>
                      <a:pPr algn="ctr"/>
                      <a:r>
                        <a:rPr lang="pl-PL" sz="1700" dirty="0" smtClean="0">
                          <a:latin typeface="Myriad Pro" panose="020B0503030403020204" pitchFamily="34" charset="0"/>
                        </a:rPr>
                        <a:t>Sygnały</a:t>
                      </a:r>
                      <a:r>
                        <a:rPr lang="pl-PL" sz="1700" baseline="0" dirty="0" smtClean="0">
                          <a:latin typeface="Myriad Pro" panose="020B0503030403020204" pitchFamily="34" charset="0"/>
                        </a:rPr>
                        <a:t> SAT</a:t>
                      </a:r>
                      <a:endParaRPr lang="pl-PL" sz="1700" dirty="0">
                        <a:latin typeface="Myriad Pro" panose="020B0503030403020204" pitchFamily="34" charset="0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64dBµV</a:t>
                      </a:r>
                      <a:endParaRPr lang="pl-PL" sz="18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  4dB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60dBµV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1659684" y="5581319"/>
            <a:ext cx="8443912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rgbClr val="0E7392"/>
                </a:solidFill>
                <a:latin typeface="Dosis" panose="02010503020202060003" pitchFamily="2" charset="-18"/>
              </a:rPr>
              <a:t>Od poziomów sygnałów w telekomunikacyjnej skrzynce mieszkaniowej należy odjąć tłumienie kabli RG6 w lokalu mieszkalnym. </a:t>
            </a:r>
          </a:p>
        </p:txBody>
      </p:sp>
    </p:spTree>
    <p:extLst>
      <p:ext uri="{BB962C8B-B14F-4D97-AF65-F5344CB8AC3E}">
        <p14:creationId xmlns:p14="http://schemas.microsoft.com/office/powerpoint/2010/main" val="300645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VB-T_Legislacja\ROZPORZADZENIE\DB_53_f_Kontas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188" y="4454291"/>
            <a:ext cx="808037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D:\DVB-T_Legislacja\ROZPORZADZENIE\DB_53_f_Kontast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775" y="3020778"/>
            <a:ext cx="806450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22988" y="374416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Poziomy sygnałów </a:t>
            </a:r>
            <a:r>
              <a:rPr lang="pl-PL" altLang="pl-PL" sz="2800" b="1" smtClean="0">
                <a:solidFill>
                  <a:srgbClr val="0E7392"/>
                </a:solidFill>
                <a:latin typeface="Dosis" panose="02010503020202060003" pitchFamily="2" charset="-18"/>
              </a:rPr>
              <a:t>na końcach kabli RG6</a:t>
            </a:r>
          </a:p>
        </p:txBody>
      </p:sp>
      <p:pic>
        <p:nvPicPr>
          <p:cNvPr id="5" name="Obraz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988" y="2846153"/>
            <a:ext cx="2511425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trzałka w dół 1"/>
          <p:cNvSpPr/>
          <p:nvPr/>
        </p:nvSpPr>
        <p:spPr>
          <a:xfrm>
            <a:off x="2842150" y="1769828"/>
            <a:ext cx="677863" cy="1016000"/>
          </a:xfrm>
          <a:prstGeom prst="downArrow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7" name="Strzałka w prawo 2"/>
          <p:cNvSpPr/>
          <p:nvPr/>
        </p:nvSpPr>
        <p:spPr>
          <a:xfrm>
            <a:off x="4501088" y="3606566"/>
            <a:ext cx="931862" cy="263525"/>
          </a:xfrm>
          <a:prstGeom prst="rightArrow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8" name="Strzałka w prawo 7"/>
          <p:cNvSpPr/>
          <p:nvPr/>
        </p:nvSpPr>
        <p:spPr>
          <a:xfrm>
            <a:off x="4501088" y="5021028"/>
            <a:ext cx="931862" cy="261938"/>
          </a:xfrm>
          <a:prstGeom prst="rightArrow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967813" y="1395178"/>
            <a:ext cx="5003800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Czwarty krok – tłumienie sygnałów    przez gniazdo R-TV-SAT</a:t>
            </a:r>
          </a:p>
        </p:txBody>
      </p:sp>
      <p:cxnSp>
        <p:nvCxnSpPr>
          <p:cNvPr id="10" name="Łącznik prosty ze strzałką 19"/>
          <p:cNvCxnSpPr/>
          <p:nvPr/>
        </p:nvCxnSpPr>
        <p:spPr>
          <a:xfrm flipH="1" flipV="1">
            <a:off x="4423300" y="4868628"/>
            <a:ext cx="2314575" cy="3175"/>
          </a:xfrm>
          <a:prstGeom prst="straightConnector1">
            <a:avLst/>
          </a:prstGeom>
          <a:ln w="38100">
            <a:solidFill>
              <a:srgbClr val="00CC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trzałka w dół 11"/>
          <p:cNvSpPr/>
          <p:nvPr/>
        </p:nvSpPr>
        <p:spPr>
          <a:xfrm>
            <a:off x="2840563" y="3870091"/>
            <a:ext cx="676275" cy="717550"/>
          </a:xfrm>
          <a:prstGeom prst="downArrow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2" name="pole tekstowe 13"/>
          <p:cNvSpPr txBox="1">
            <a:spLocks noChangeArrowheads="1"/>
          </p:cNvSpPr>
          <p:nvPr/>
        </p:nvSpPr>
        <p:spPr bwMode="auto">
          <a:xfrm>
            <a:off x="4553475" y="3066816"/>
            <a:ext cx="4279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b="1">
                <a:solidFill>
                  <a:srgbClr val="0E7392"/>
                </a:solidFill>
                <a:latin typeface="Myriad Pro" panose="020B0503030403020204" pitchFamily="34" charset="0"/>
              </a:rPr>
              <a:t>65m.b. kabla RG6</a:t>
            </a:r>
          </a:p>
        </p:txBody>
      </p:sp>
      <p:sp>
        <p:nvSpPr>
          <p:cNvPr id="13" name="pole tekstowe 13"/>
          <p:cNvSpPr txBox="1">
            <a:spLocks noChangeArrowheads="1"/>
          </p:cNvSpPr>
          <p:nvPr/>
        </p:nvSpPr>
        <p:spPr bwMode="auto">
          <a:xfrm>
            <a:off x="4423300" y="4501916"/>
            <a:ext cx="22113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b="1">
                <a:solidFill>
                  <a:srgbClr val="0E7392"/>
                </a:solidFill>
                <a:latin typeface="Myriad Pro" panose="020B0503030403020204" pitchFamily="34" charset="0"/>
              </a:rPr>
              <a:t>50 m.b. kabla RG6</a:t>
            </a:r>
          </a:p>
        </p:txBody>
      </p:sp>
      <p:cxnSp>
        <p:nvCxnSpPr>
          <p:cNvPr id="14" name="Łącznik prosty ze strzałką 19"/>
          <p:cNvCxnSpPr/>
          <p:nvPr/>
        </p:nvCxnSpPr>
        <p:spPr>
          <a:xfrm flipH="1" flipV="1">
            <a:off x="4431238" y="3438291"/>
            <a:ext cx="2314575" cy="3175"/>
          </a:xfrm>
          <a:prstGeom prst="straightConnector1">
            <a:avLst/>
          </a:prstGeom>
          <a:ln w="38100">
            <a:solidFill>
              <a:srgbClr val="00CC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rostokąt 3"/>
          <p:cNvSpPr/>
          <p:nvPr/>
        </p:nvSpPr>
        <p:spPr>
          <a:xfrm>
            <a:off x="6745813" y="3184291"/>
            <a:ext cx="508000" cy="515937"/>
          </a:xfrm>
          <a:prstGeom prst="rect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6" name="Prostokąt 15"/>
          <p:cNvSpPr/>
          <p:nvPr/>
        </p:nvSpPr>
        <p:spPr>
          <a:xfrm>
            <a:off x="6737875" y="4609866"/>
            <a:ext cx="506413" cy="517525"/>
          </a:xfrm>
          <a:prstGeom prst="rect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cxnSp>
        <p:nvCxnSpPr>
          <p:cNvPr id="17" name="Łącznik prosty ze strzałką 19"/>
          <p:cNvCxnSpPr/>
          <p:nvPr/>
        </p:nvCxnSpPr>
        <p:spPr>
          <a:xfrm flipH="1" flipV="1">
            <a:off x="7244288" y="3438291"/>
            <a:ext cx="669925" cy="3175"/>
          </a:xfrm>
          <a:prstGeom prst="straightConnector1">
            <a:avLst/>
          </a:prstGeom>
          <a:ln w="38100">
            <a:solidFill>
              <a:srgbClr val="00CC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y ze strzałką 19"/>
          <p:cNvCxnSpPr/>
          <p:nvPr/>
        </p:nvCxnSpPr>
        <p:spPr>
          <a:xfrm flipH="1" flipV="1">
            <a:off x="7244288" y="4868628"/>
            <a:ext cx="669925" cy="3175"/>
          </a:xfrm>
          <a:prstGeom prst="straightConnector1">
            <a:avLst/>
          </a:prstGeom>
          <a:ln w="38100">
            <a:solidFill>
              <a:srgbClr val="00CC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trzałka w prawo 18"/>
          <p:cNvSpPr/>
          <p:nvPr/>
        </p:nvSpPr>
        <p:spPr>
          <a:xfrm>
            <a:off x="7312550" y="3606566"/>
            <a:ext cx="347663" cy="260350"/>
          </a:xfrm>
          <a:prstGeom prst="rightArrow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20" name="Strzałka w prawo 19"/>
          <p:cNvSpPr/>
          <p:nvPr/>
        </p:nvSpPr>
        <p:spPr>
          <a:xfrm>
            <a:off x="7312550" y="5054366"/>
            <a:ext cx="347663" cy="260350"/>
          </a:xfrm>
          <a:prstGeom prst="rightArrow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21" name="Strzałka w prawo 25"/>
          <p:cNvSpPr/>
          <p:nvPr/>
        </p:nvSpPr>
        <p:spPr>
          <a:xfrm>
            <a:off x="8650813" y="3311291"/>
            <a:ext cx="346075" cy="258762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22" name="Strzałka w prawo 26"/>
          <p:cNvSpPr/>
          <p:nvPr/>
        </p:nvSpPr>
        <p:spPr>
          <a:xfrm>
            <a:off x="8650813" y="4759091"/>
            <a:ext cx="346075" cy="258762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385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8647" y="310806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Poziomy sygnałów na wyjściach RTV-SAT</a:t>
            </a:r>
          </a:p>
        </p:txBody>
      </p:sp>
      <p:graphicFrame>
        <p:nvGraphicFramePr>
          <p:cNvPr id="3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268021"/>
              </p:ext>
            </p:extLst>
          </p:nvPr>
        </p:nvGraphicFramePr>
        <p:xfrm>
          <a:off x="1750047" y="1115668"/>
          <a:ext cx="8177211" cy="201771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244724"/>
                <a:gridCol w="2184888"/>
                <a:gridCol w="1663211"/>
                <a:gridCol w="2084388"/>
              </a:tblGrid>
              <a:tr h="701811">
                <a:tc>
                  <a:txBody>
                    <a:bodyPr/>
                    <a:lstStyle/>
                    <a:p>
                      <a:pPr algn="ctr"/>
                      <a:endParaRPr lang="pl-PL" sz="1400" dirty="0" smtClean="0">
                        <a:latin typeface="+mn-lt"/>
                      </a:endParaRP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Zakres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</a:rPr>
                        <a:t>Poziom sygnału przed gniazdem </a:t>
                      </a:r>
                      <a:r>
                        <a:rPr lang="pl-PL" sz="1400" dirty="0" err="1" smtClean="0">
                          <a:latin typeface="+mn-lt"/>
                        </a:rPr>
                        <a:t>RTV-SAT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Tłumienie</a:t>
                      </a: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gniazda RTV-SAT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rgbClr val="FFFF00"/>
                          </a:solidFill>
                          <a:latin typeface="+mn-lt"/>
                        </a:rPr>
                        <a:t>Poziom sygnału na wyjściach </a:t>
                      </a:r>
                      <a:r>
                        <a:rPr lang="pl-PL" sz="1400" dirty="0" err="1" smtClean="0">
                          <a:solidFill>
                            <a:srgbClr val="FFFF00"/>
                          </a:solidFill>
                          <a:latin typeface="+mn-lt"/>
                        </a:rPr>
                        <a:t>RTV-SAT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T="43870" marB="43870"/>
                </a:tc>
              </a:tr>
              <a:tr h="438634">
                <a:tc>
                  <a:txBody>
                    <a:bodyPr/>
                    <a:lstStyle/>
                    <a:p>
                      <a:pPr algn="ctr"/>
                      <a:r>
                        <a:rPr lang="pl-PL" sz="1700" dirty="0" smtClean="0">
                          <a:latin typeface="Myriad Pro" panose="020B0503030403020204" pitchFamily="34" charset="0"/>
                        </a:rPr>
                        <a:t>Radio</a:t>
                      </a:r>
                      <a:r>
                        <a:rPr lang="pl-PL" sz="1700" baseline="0" dirty="0" smtClean="0">
                          <a:latin typeface="Myriad Pro" panose="020B0503030403020204" pitchFamily="34" charset="0"/>
                        </a:rPr>
                        <a:t> UKF</a:t>
                      </a:r>
                      <a:endParaRPr lang="pl-PL" sz="1700" dirty="0">
                        <a:latin typeface="Myriad Pro" panose="020B0503030403020204" pitchFamily="34" charset="0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62dBµV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  3dB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59dBµV</a:t>
                      </a:r>
                      <a:endParaRPr lang="pl-PL" sz="1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T="43870" marB="43870"/>
                </a:tc>
              </a:tr>
              <a:tr h="438634">
                <a:tc>
                  <a:txBody>
                    <a:bodyPr/>
                    <a:lstStyle/>
                    <a:p>
                      <a:pPr algn="ctr"/>
                      <a:r>
                        <a:rPr lang="pl-PL" sz="1700" dirty="0" smtClean="0">
                          <a:latin typeface="Myriad Pro" panose="020B0503030403020204" pitchFamily="34" charset="0"/>
                        </a:rPr>
                        <a:t>DVB-T</a:t>
                      </a:r>
                      <a:endParaRPr lang="pl-PL" sz="1700" dirty="0">
                        <a:latin typeface="Myriad Pro" panose="020B0503030403020204" pitchFamily="34" charset="0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60dBµV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  3dB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57dBµV</a:t>
                      </a:r>
                      <a:endParaRPr lang="pl-PL" sz="1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T="43870" marB="43870"/>
                </a:tc>
              </a:tr>
              <a:tr h="438634">
                <a:tc>
                  <a:txBody>
                    <a:bodyPr/>
                    <a:lstStyle/>
                    <a:p>
                      <a:pPr algn="ctr"/>
                      <a:r>
                        <a:rPr lang="pl-PL" sz="1700" dirty="0" smtClean="0">
                          <a:latin typeface="Myriad Pro" panose="020B0503030403020204" pitchFamily="34" charset="0"/>
                        </a:rPr>
                        <a:t>Sygnały</a:t>
                      </a:r>
                      <a:r>
                        <a:rPr lang="pl-PL" sz="1700" baseline="0" dirty="0" smtClean="0">
                          <a:latin typeface="Myriad Pro" panose="020B0503030403020204" pitchFamily="34" charset="0"/>
                        </a:rPr>
                        <a:t> SAT</a:t>
                      </a:r>
                      <a:endParaRPr lang="pl-PL" sz="1700" dirty="0">
                        <a:latin typeface="Myriad Pro" panose="020B0503030403020204" pitchFamily="34" charset="0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56dBµV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  4dB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43870" marB="438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52dBµV</a:t>
                      </a:r>
                      <a:endParaRPr lang="pl-PL" sz="1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T="43870" marB="43870"/>
                </a:tc>
              </a:tr>
            </a:tbl>
          </a:graphicData>
        </a:graphic>
      </p:graphicFrame>
      <p:graphicFrame>
        <p:nvGraphicFramePr>
          <p:cNvPr id="4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125628"/>
              </p:ext>
            </p:extLst>
          </p:nvPr>
        </p:nvGraphicFramePr>
        <p:xfrm>
          <a:off x="1750047" y="3309593"/>
          <a:ext cx="8169274" cy="202406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242545"/>
                <a:gridCol w="2082364"/>
                <a:gridCol w="1839720"/>
                <a:gridCol w="2004645"/>
              </a:tblGrid>
              <a:tr h="704107">
                <a:tc>
                  <a:txBody>
                    <a:bodyPr/>
                    <a:lstStyle/>
                    <a:p>
                      <a:pPr algn="ctr"/>
                      <a:endParaRPr lang="pl-PL" sz="1400" dirty="0" smtClean="0">
                        <a:latin typeface="+mn-lt"/>
                      </a:endParaRP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Zakres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</a:rPr>
                        <a:t>Poziom sygnału przed gniazdem </a:t>
                      </a:r>
                      <a:r>
                        <a:rPr lang="pl-PL" sz="1400" dirty="0" err="1" smtClean="0">
                          <a:latin typeface="+mn-lt"/>
                        </a:rPr>
                        <a:t>RTV-SAT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L="91448" marR="91448" marT="43997" marB="439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Tłumienie</a:t>
                      </a: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gniazda RTV-SAT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L="91448" marR="91448" marT="43997" marB="4399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rgbClr val="FFFF00"/>
                          </a:solidFill>
                          <a:latin typeface="+mn-lt"/>
                        </a:rPr>
                        <a:t>Poziom sygnału na wyjściach </a:t>
                      </a:r>
                      <a:r>
                        <a:rPr lang="pl-PL" sz="1400" dirty="0" err="1" smtClean="0">
                          <a:solidFill>
                            <a:srgbClr val="FFFF00"/>
                          </a:solidFill>
                          <a:latin typeface="+mn-lt"/>
                        </a:rPr>
                        <a:t>RTV-SAT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L="91448" marR="91448" marT="43997" marB="43997"/>
                </a:tc>
              </a:tr>
              <a:tr h="439985">
                <a:tc>
                  <a:txBody>
                    <a:bodyPr/>
                    <a:lstStyle/>
                    <a:p>
                      <a:pPr algn="ctr"/>
                      <a:r>
                        <a:rPr lang="pl-PL" sz="1700" dirty="0" smtClean="0">
                          <a:latin typeface="Myriad Pro" panose="020B0503030403020204" pitchFamily="34" charset="0"/>
                        </a:rPr>
                        <a:t>Radio</a:t>
                      </a:r>
                      <a:r>
                        <a:rPr lang="pl-PL" sz="1700" baseline="0" dirty="0" smtClean="0">
                          <a:latin typeface="Myriad Pro" panose="020B0503030403020204" pitchFamily="34" charset="0"/>
                        </a:rPr>
                        <a:t> UKF</a:t>
                      </a:r>
                      <a:endParaRPr lang="pl-PL" sz="1700" dirty="0">
                        <a:latin typeface="Myriad Pro" panose="020B0503030403020204" pitchFamily="34" charset="0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58dBµV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  3dB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55dBµV</a:t>
                      </a:r>
                      <a:endParaRPr lang="pl-PL" sz="1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</a:tr>
              <a:tr h="439985">
                <a:tc>
                  <a:txBody>
                    <a:bodyPr/>
                    <a:lstStyle/>
                    <a:p>
                      <a:pPr algn="ctr"/>
                      <a:r>
                        <a:rPr lang="pl-PL" sz="1700" dirty="0" smtClean="0">
                          <a:latin typeface="Myriad Pro" panose="020B0503030403020204" pitchFamily="34" charset="0"/>
                        </a:rPr>
                        <a:t>DVB-T</a:t>
                      </a:r>
                      <a:endParaRPr lang="pl-PL" sz="1700" dirty="0">
                        <a:latin typeface="Myriad Pro" panose="020B0503030403020204" pitchFamily="34" charset="0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58dBµV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  3dB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55dBµV</a:t>
                      </a:r>
                      <a:endParaRPr lang="pl-PL" sz="1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</a:tr>
              <a:tr h="439985">
                <a:tc>
                  <a:txBody>
                    <a:bodyPr/>
                    <a:lstStyle/>
                    <a:p>
                      <a:pPr algn="ctr"/>
                      <a:r>
                        <a:rPr lang="pl-PL" sz="1700" dirty="0" smtClean="0">
                          <a:latin typeface="Myriad Pro" panose="020B0503030403020204" pitchFamily="34" charset="0"/>
                        </a:rPr>
                        <a:t>Sygnały</a:t>
                      </a:r>
                      <a:r>
                        <a:rPr lang="pl-PL" sz="1700" baseline="0" dirty="0" smtClean="0">
                          <a:latin typeface="Myriad Pro" panose="020B0503030403020204" pitchFamily="34" charset="0"/>
                        </a:rPr>
                        <a:t> SAT</a:t>
                      </a:r>
                      <a:endParaRPr lang="pl-PL" sz="1700" dirty="0">
                        <a:latin typeface="Myriad Pro" panose="020B0503030403020204" pitchFamily="34" charset="0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60dBµV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  4dB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</a:rPr>
                        <a:t>56dBµV</a:t>
                      </a:r>
                      <a:endParaRPr lang="pl-PL" sz="18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1750047" y="5605174"/>
            <a:ext cx="8443912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pl-PL" altLang="pl-PL" sz="2400" dirty="0">
                <a:solidFill>
                  <a:srgbClr val="0E7392"/>
                </a:solidFill>
                <a:latin typeface="Dosis" panose="02010503020202060003" pitchFamily="2" charset="-18"/>
              </a:rPr>
              <a:t>Od poziomów sygnałów doprowadzonych do puszki w ścianie należy odjąć tłumienie zainstalowanego gniazda RTV-SAT. </a:t>
            </a:r>
          </a:p>
        </p:txBody>
      </p:sp>
    </p:spTree>
    <p:extLst>
      <p:ext uri="{BB962C8B-B14F-4D97-AF65-F5344CB8AC3E}">
        <p14:creationId xmlns:p14="http://schemas.microsoft.com/office/powerpoint/2010/main" val="160863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8890" y="366465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Porównanie z limitami normy PN-IEC 60728-1</a:t>
            </a:r>
          </a:p>
        </p:txBody>
      </p:sp>
      <p:graphicFrame>
        <p:nvGraphicFramePr>
          <p:cNvPr id="3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371190"/>
              </p:ext>
            </p:extLst>
          </p:nvPr>
        </p:nvGraphicFramePr>
        <p:xfrm>
          <a:off x="1710290" y="1171327"/>
          <a:ext cx="8177211" cy="201771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244724"/>
                <a:gridCol w="2184888"/>
                <a:gridCol w="1663211"/>
                <a:gridCol w="2084388"/>
              </a:tblGrid>
              <a:tr h="701821">
                <a:tc>
                  <a:txBody>
                    <a:bodyPr/>
                    <a:lstStyle/>
                    <a:p>
                      <a:pPr algn="ctr"/>
                      <a:endParaRPr lang="pl-PL" sz="1400" dirty="0" smtClean="0">
                        <a:latin typeface="+mn-lt"/>
                      </a:endParaRP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Zakres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T="43888" marB="4388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dirty="0" smtClean="0"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</a:rPr>
                        <a:t>Poziom minimalny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dirty="0" smtClean="0"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rgbClr val="FFFF00"/>
                          </a:solidFill>
                          <a:latin typeface="+mn-lt"/>
                        </a:rPr>
                        <a:t>Poziom obliczony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dirty="0" smtClean="0"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</a:rPr>
                        <a:t>Poziom maksymalny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</a:tr>
              <a:tr h="438631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latin typeface="+mn-lt"/>
                        </a:rPr>
                        <a:t>Radio</a:t>
                      </a:r>
                      <a:r>
                        <a:rPr lang="pl-PL" sz="1800" baseline="0" dirty="0" smtClean="0">
                          <a:latin typeface="+mn-lt"/>
                        </a:rPr>
                        <a:t> UKF</a:t>
                      </a:r>
                      <a:endParaRPr lang="pl-PL" sz="1800" dirty="0">
                        <a:latin typeface="+mn-lt"/>
                      </a:endParaRPr>
                    </a:p>
                  </a:txBody>
                  <a:tcPr marT="43888" marB="438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50dBµV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59dBµV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70dBµV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</a:tr>
              <a:tr h="438631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latin typeface="+mn-lt"/>
                        </a:rPr>
                        <a:t>DVB-T</a:t>
                      </a:r>
                      <a:endParaRPr lang="pl-PL" sz="1800" dirty="0">
                        <a:latin typeface="+mn-lt"/>
                      </a:endParaRPr>
                    </a:p>
                  </a:txBody>
                  <a:tcPr marT="43888" marB="438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48dBµV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57dBµV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74dBµV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</a:tr>
              <a:tr h="438631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latin typeface="+mn-lt"/>
                        </a:rPr>
                        <a:t>Sygnały</a:t>
                      </a:r>
                      <a:r>
                        <a:rPr lang="pl-PL" sz="1800" baseline="0" dirty="0" smtClean="0">
                          <a:latin typeface="+mn-lt"/>
                        </a:rPr>
                        <a:t> SAT</a:t>
                      </a:r>
                      <a:endParaRPr lang="pl-PL" sz="1800" dirty="0">
                        <a:latin typeface="+mn-lt"/>
                      </a:endParaRPr>
                    </a:p>
                  </a:txBody>
                  <a:tcPr marT="43888" marB="438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47dBµV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52dBµV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77dBµV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</a:tr>
            </a:tbl>
          </a:graphicData>
        </a:graphic>
      </p:graphicFrame>
      <p:graphicFrame>
        <p:nvGraphicFramePr>
          <p:cNvPr id="4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721578"/>
              </p:ext>
            </p:extLst>
          </p:nvPr>
        </p:nvGraphicFramePr>
        <p:xfrm>
          <a:off x="1710290" y="3365252"/>
          <a:ext cx="8169274" cy="202406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242545"/>
                <a:gridCol w="2082364"/>
                <a:gridCol w="1839720"/>
                <a:gridCol w="2004645"/>
              </a:tblGrid>
              <a:tr h="652757">
                <a:tc>
                  <a:txBody>
                    <a:bodyPr/>
                    <a:lstStyle/>
                    <a:p>
                      <a:pPr algn="ctr"/>
                      <a:endParaRPr lang="pl-PL" sz="1400" dirty="0" smtClean="0">
                        <a:latin typeface="+mn-lt"/>
                      </a:endParaRP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Zakres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L="91448" marR="91448" marT="45718" marB="4571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dirty="0" smtClean="0"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</a:rPr>
                        <a:t>Poziom minimalny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dirty="0" smtClean="0"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rgbClr val="FFFF00"/>
                          </a:solidFill>
                          <a:latin typeface="+mn-lt"/>
                        </a:rPr>
                        <a:t>Poziom obliczony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dirty="0" smtClean="0"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</a:rPr>
                        <a:t>Poziom maksymalny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</a:tr>
              <a:tr h="457102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latin typeface="+mn-lt"/>
                        </a:rPr>
                        <a:t>Radio</a:t>
                      </a:r>
                      <a:r>
                        <a:rPr lang="pl-PL" sz="1800" baseline="0" dirty="0" smtClean="0">
                          <a:latin typeface="+mn-lt"/>
                        </a:rPr>
                        <a:t> UKF</a:t>
                      </a:r>
                      <a:endParaRPr lang="pl-PL" sz="1800" dirty="0">
                        <a:latin typeface="+mn-lt"/>
                      </a:endParaRPr>
                    </a:p>
                  </a:txBody>
                  <a:tcPr marL="91448" marR="91448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50dBµV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55dBµV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70dBµV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</a:tr>
              <a:tr h="457102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latin typeface="+mn-lt"/>
                        </a:rPr>
                        <a:t>DVB-T</a:t>
                      </a:r>
                      <a:endParaRPr lang="pl-PL" sz="1800" dirty="0">
                        <a:latin typeface="+mn-lt"/>
                      </a:endParaRPr>
                    </a:p>
                  </a:txBody>
                  <a:tcPr marL="91448" marR="91448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48dBµV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55dBµV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74dBµV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</a:tr>
              <a:tr h="457102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latin typeface="+mn-lt"/>
                        </a:rPr>
                        <a:t>Sygnały</a:t>
                      </a:r>
                      <a:r>
                        <a:rPr lang="pl-PL" sz="1800" baseline="0" dirty="0" smtClean="0">
                          <a:latin typeface="+mn-lt"/>
                        </a:rPr>
                        <a:t> SAT</a:t>
                      </a:r>
                      <a:endParaRPr lang="pl-PL" sz="1800" dirty="0">
                        <a:latin typeface="+mn-lt"/>
                      </a:endParaRPr>
                    </a:p>
                  </a:txBody>
                  <a:tcPr marL="91448" marR="91448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47dBµV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56dBµV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77dBµV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1697590" y="5522665"/>
            <a:ext cx="7856537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pl-PL" altLang="pl-PL" b="1">
                <a:solidFill>
                  <a:srgbClr val="006600"/>
                </a:solidFill>
                <a:latin typeface="Dosis" panose="02010503020202060003" pitchFamily="2" charset="-18"/>
              </a:rPr>
              <a:t>Jest dobrze </a:t>
            </a:r>
            <a:r>
              <a:rPr lang="pl-PL" altLang="pl-PL">
                <a:solidFill>
                  <a:srgbClr val="0E7392"/>
                </a:solidFill>
                <a:latin typeface="Dosis" panose="02010503020202060003" pitchFamily="2" charset="-18"/>
              </a:rPr>
              <a:t>– sygnały są powyżej wartości minimalnych</a:t>
            </a:r>
            <a:endParaRPr lang="pl-PL" altLang="pl-PL" b="1">
              <a:solidFill>
                <a:srgbClr val="0E7392"/>
              </a:solidFill>
              <a:latin typeface="Dosis" panose="02010503020202060003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39690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VB-T_Legislacja\ROZPORZADZENIE\DB_53_f_Kontas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652" y="4478145"/>
            <a:ext cx="808037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D:\DVB-T_Legislacja\ROZPORZADZENIE\DB_53_f_Kontast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0239" y="3044632"/>
            <a:ext cx="806450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010452" y="398270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A gdyby kable RG6 były bardzo krótkie??? </a:t>
            </a:r>
            <a:endParaRPr lang="pl-PL" altLang="pl-PL" sz="2800" b="1" smtClean="0">
              <a:solidFill>
                <a:srgbClr val="0E7392"/>
              </a:solidFill>
              <a:latin typeface="Dosis" panose="02010503020202060003" pitchFamily="2" charset="-18"/>
            </a:endParaRPr>
          </a:p>
        </p:txBody>
      </p:sp>
      <p:pic>
        <p:nvPicPr>
          <p:cNvPr id="5" name="Obraz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452" y="2870007"/>
            <a:ext cx="2511425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trzałka w dół 1"/>
          <p:cNvSpPr/>
          <p:nvPr/>
        </p:nvSpPr>
        <p:spPr>
          <a:xfrm>
            <a:off x="2929614" y="1793682"/>
            <a:ext cx="677863" cy="1016000"/>
          </a:xfrm>
          <a:prstGeom prst="downArrow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7" name="Strzałka w prawo 2"/>
          <p:cNvSpPr/>
          <p:nvPr/>
        </p:nvSpPr>
        <p:spPr>
          <a:xfrm>
            <a:off x="4588552" y="3630420"/>
            <a:ext cx="931862" cy="263525"/>
          </a:xfrm>
          <a:prstGeom prst="rightArrow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8" name="Strzałka w prawo 7"/>
          <p:cNvSpPr/>
          <p:nvPr/>
        </p:nvSpPr>
        <p:spPr>
          <a:xfrm>
            <a:off x="4588552" y="5044882"/>
            <a:ext cx="931862" cy="261938"/>
          </a:xfrm>
          <a:prstGeom prst="rightArrow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055277" y="1419032"/>
            <a:ext cx="5003800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Czy do lokalu mieszkalnego nie doprowadzi się zbyt silnego sygnału?</a:t>
            </a:r>
          </a:p>
        </p:txBody>
      </p:sp>
      <p:cxnSp>
        <p:nvCxnSpPr>
          <p:cNvPr id="10" name="Łącznik prosty ze strzałką 19"/>
          <p:cNvCxnSpPr/>
          <p:nvPr/>
        </p:nvCxnSpPr>
        <p:spPr>
          <a:xfrm flipH="1" flipV="1">
            <a:off x="4510764" y="4892482"/>
            <a:ext cx="2314575" cy="3175"/>
          </a:xfrm>
          <a:prstGeom prst="straightConnector1">
            <a:avLst/>
          </a:prstGeom>
          <a:ln w="38100">
            <a:solidFill>
              <a:srgbClr val="00CC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trzałka w dół 11"/>
          <p:cNvSpPr/>
          <p:nvPr/>
        </p:nvSpPr>
        <p:spPr>
          <a:xfrm>
            <a:off x="2928027" y="3893945"/>
            <a:ext cx="676275" cy="717550"/>
          </a:xfrm>
          <a:prstGeom prst="downArrow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2" name="pole tekstowe 13"/>
          <p:cNvSpPr txBox="1">
            <a:spLocks noChangeArrowheads="1"/>
          </p:cNvSpPr>
          <p:nvPr/>
        </p:nvSpPr>
        <p:spPr bwMode="auto">
          <a:xfrm>
            <a:off x="4640939" y="3090670"/>
            <a:ext cx="4279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b="1">
                <a:solidFill>
                  <a:srgbClr val="C00000"/>
                </a:solidFill>
                <a:latin typeface="Myriad Pro" panose="020B0503030403020204" pitchFamily="34" charset="0"/>
              </a:rPr>
              <a:t>0m.b. </a:t>
            </a:r>
            <a:r>
              <a:rPr lang="pl-PL" altLang="pl-PL" sz="1800" b="1">
                <a:solidFill>
                  <a:srgbClr val="0E7392"/>
                </a:solidFill>
                <a:latin typeface="Myriad Pro" panose="020B0503030403020204" pitchFamily="34" charset="0"/>
              </a:rPr>
              <a:t>kabla RG6</a:t>
            </a:r>
          </a:p>
        </p:txBody>
      </p:sp>
      <p:sp>
        <p:nvSpPr>
          <p:cNvPr id="13" name="pole tekstowe 13"/>
          <p:cNvSpPr txBox="1">
            <a:spLocks noChangeArrowheads="1"/>
          </p:cNvSpPr>
          <p:nvPr/>
        </p:nvSpPr>
        <p:spPr bwMode="auto">
          <a:xfrm>
            <a:off x="4510764" y="4525770"/>
            <a:ext cx="22113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b="1">
                <a:solidFill>
                  <a:srgbClr val="C00000"/>
                </a:solidFill>
                <a:latin typeface="Myriad Pro" panose="020B0503030403020204" pitchFamily="34" charset="0"/>
              </a:rPr>
              <a:t>0m.b. </a:t>
            </a:r>
            <a:r>
              <a:rPr lang="pl-PL" altLang="pl-PL" sz="1800" b="1">
                <a:solidFill>
                  <a:srgbClr val="0E7392"/>
                </a:solidFill>
                <a:latin typeface="Myriad Pro" panose="020B0503030403020204" pitchFamily="34" charset="0"/>
              </a:rPr>
              <a:t>kabla RG6</a:t>
            </a:r>
          </a:p>
        </p:txBody>
      </p:sp>
      <p:cxnSp>
        <p:nvCxnSpPr>
          <p:cNvPr id="14" name="Łącznik prosty ze strzałką 19"/>
          <p:cNvCxnSpPr/>
          <p:nvPr/>
        </p:nvCxnSpPr>
        <p:spPr>
          <a:xfrm flipH="1" flipV="1">
            <a:off x="4518702" y="3462145"/>
            <a:ext cx="2314575" cy="3175"/>
          </a:xfrm>
          <a:prstGeom prst="straightConnector1">
            <a:avLst/>
          </a:prstGeom>
          <a:ln w="38100">
            <a:solidFill>
              <a:srgbClr val="00CC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rostokąt 3"/>
          <p:cNvSpPr/>
          <p:nvPr/>
        </p:nvSpPr>
        <p:spPr>
          <a:xfrm>
            <a:off x="6833277" y="3208145"/>
            <a:ext cx="508000" cy="515937"/>
          </a:xfrm>
          <a:prstGeom prst="rect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6" name="Prostokąt 15"/>
          <p:cNvSpPr/>
          <p:nvPr/>
        </p:nvSpPr>
        <p:spPr>
          <a:xfrm>
            <a:off x="6825339" y="4633720"/>
            <a:ext cx="506413" cy="517525"/>
          </a:xfrm>
          <a:prstGeom prst="rect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cxnSp>
        <p:nvCxnSpPr>
          <p:cNvPr id="17" name="Łącznik prosty ze strzałką 19"/>
          <p:cNvCxnSpPr/>
          <p:nvPr/>
        </p:nvCxnSpPr>
        <p:spPr>
          <a:xfrm flipH="1" flipV="1">
            <a:off x="7331752" y="3462145"/>
            <a:ext cx="669925" cy="3175"/>
          </a:xfrm>
          <a:prstGeom prst="straightConnector1">
            <a:avLst/>
          </a:prstGeom>
          <a:ln w="38100">
            <a:solidFill>
              <a:srgbClr val="00CC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y ze strzałką 19"/>
          <p:cNvCxnSpPr/>
          <p:nvPr/>
        </p:nvCxnSpPr>
        <p:spPr>
          <a:xfrm flipH="1" flipV="1">
            <a:off x="7331752" y="4892482"/>
            <a:ext cx="669925" cy="3175"/>
          </a:xfrm>
          <a:prstGeom prst="straightConnector1">
            <a:avLst/>
          </a:prstGeom>
          <a:ln w="38100">
            <a:solidFill>
              <a:srgbClr val="00CC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trzałka w prawo 18"/>
          <p:cNvSpPr/>
          <p:nvPr/>
        </p:nvSpPr>
        <p:spPr>
          <a:xfrm>
            <a:off x="7400014" y="3630420"/>
            <a:ext cx="347663" cy="260350"/>
          </a:xfrm>
          <a:prstGeom prst="rightArrow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20" name="Strzałka w prawo 19"/>
          <p:cNvSpPr/>
          <p:nvPr/>
        </p:nvSpPr>
        <p:spPr>
          <a:xfrm>
            <a:off x="7400014" y="5078220"/>
            <a:ext cx="347663" cy="260350"/>
          </a:xfrm>
          <a:prstGeom prst="rightArrow">
            <a:avLst/>
          </a:prstGeom>
          <a:solidFill>
            <a:srgbClr val="ACCC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21" name="Strzałka w prawo 25"/>
          <p:cNvSpPr/>
          <p:nvPr/>
        </p:nvSpPr>
        <p:spPr>
          <a:xfrm>
            <a:off x="8738277" y="3335145"/>
            <a:ext cx="346075" cy="258762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22" name="Strzałka w prawo 26"/>
          <p:cNvSpPr/>
          <p:nvPr/>
        </p:nvSpPr>
        <p:spPr>
          <a:xfrm>
            <a:off x="8738277" y="4782945"/>
            <a:ext cx="346075" cy="258762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1852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3874" y="1362075"/>
            <a:ext cx="8329612" cy="565150"/>
          </a:xfrm>
        </p:spPr>
        <p:txBody>
          <a:bodyPr/>
          <a:lstStyle/>
          <a:p>
            <a:pPr eaLnBrk="1" hangingPunct="1"/>
            <a:r>
              <a:rPr lang="pl-PL" altLang="pl-PL" sz="3200" dirty="0" smtClean="0">
                <a:solidFill>
                  <a:srgbClr val="0E7392"/>
                </a:solidFill>
                <a:latin typeface="Dosis" panose="02010503020202060003" pitchFamily="2" charset="-18"/>
              </a:rPr>
              <a:t>Podstawowe wymagania techniczne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2113874" y="2253228"/>
            <a:ext cx="9169027" cy="394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marL="215900" indent="-215900"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 </a:t>
            </a:r>
            <a:r>
              <a:rPr lang="pl-PL" altLang="pl-PL" sz="2400" b="1" dirty="0">
                <a:solidFill>
                  <a:srgbClr val="0D3261"/>
                </a:solidFill>
                <a:latin typeface="Dosis" panose="02010503020202060003" pitchFamily="2" charset="-18"/>
              </a:rPr>
              <a:t>Kabel współosiowy </a:t>
            </a: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dla operatorów </a:t>
            </a:r>
            <a:r>
              <a:rPr lang="pl-PL" altLang="pl-PL" sz="2400" b="1" dirty="0">
                <a:solidFill>
                  <a:srgbClr val="0D3261"/>
                </a:solidFill>
                <a:latin typeface="Dosis" panose="02010503020202060003" pitchFamily="2" charset="-18"/>
              </a:rPr>
              <a:t>TVK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 </a:t>
            </a:r>
            <a:r>
              <a:rPr lang="pl-PL" altLang="pl-PL" sz="2400" b="1" dirty="0">
                <a:solidFill>
                  <a:srgbClr val="0D3261"/>
                </a:solidFill>
                <a:latin typeface="Dosis" panose="02010503020202060003" pitchFamily="2" charset="-18"/>
              </a:rPr>
              <a:t>Kabel współosiowy </a:t>
            </a: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dla budynkowej zbiorowej instalacji </a:t>
            </a:r>
            <a:r>
              <a:rPr lang="pl-PL" altLang="pl-PL" sz="2400" b="1" dirty="0">
                <a:solidFill>
                  <a:srgbClr val="0D3261"/>
                </a:solidFill>
                <a:latin typeface="Dosis" panose="02010503020202060003" pitchFamily="2" charset="-18"/>
              </a:rPr>
              <a:t>RTV-SAT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 Kompletna </a:t>
            </a:r>
            <a:r>
              <a:rPr lang="pl-PL" altLang="pl-PL" sz="2400" b="1" dirty="0">
                <a:solidFill>
                  <a:srgbClr val="0D3261"/>
                </a:solidFill>
                <a:latin typeface="Dosis" panose="02010503020202060003" pitchFamily="2" charset="-18"/>
              </a:rPr>
              <a:t>instalacja multiswitchowa </a:t>
            </a: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na dwa satelity + RTV 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 Wszystkie </a:t>
            </a:r>
            <a:r>
              <a:rPr lang="pl-PL" altLang="pl-PL" sz="2400" b="1" dirty="0">
                <a:solidFill>
                  <a:srgbClr val="0D3261"/>
                </a:solidFill>
                <a:latin typeface="Dosis" panose="02010503020202060003" pitchFamily="2" charset="-18"/>
              </a:rPr>
              <a:t>elementy pasywne </a:t>
            </a: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oraz </a:t>
            </a:r>
            <a:r>
              <a:rPr lang="pl-PL" altLang="pl-PL" sz="2400" b="1" dirty="0">
                <a:solidFill>
                  <a:srgbClr val="0D3261"/>
                </a:solidFill>
                <a:latin typeface="Dosis" panose="02010503020202060003" pitchFamily="2" charset="-18"/>
              </a:rPr>
              <a:t>urządzenia aktywne </a:t>
            </a: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instalacji telewizyjnej muszą spełniać wymóg </a:t>
            </a:r>
            <a:r>
              <a:rPr lang="pl-PL" altLang="pl-PL" sz="2400" b="1" dirty="0">
                <a:solidFill>
                  <a:srgbClr val="0D3261"/>
                </a:solidFill>
                <a:latin typeface="Dosis" panose="02010503020202060003" pitchFamily="2" charset="-18"/>
              </a:rPr>
              <a:t>ekranowania w Klasie </a:t>
            </a:r>
            <a:r>
              <a:rPr lang="pl-PL" altLang="pl-PL" sz="2400" b="1" dirty="0" smtClean="0">
                <a:solidFill>
                  <a:srgbClr val="0D3261"/>
                </a:solidFill>
                <a:latin typeface="Dosis" panose="02010503020202060003" pitchFamily="2" charset="-18"/>
              </a:rPr>
              <a:t>A </a:t>
            </a:r>
            <a:r>
              <a:rPr lang="pl-PL" altLang="pl-PL" sz="2400" dirty="0" smtClean="0">
                <a:solidFill>
                  <a:srgbClr val="0D3261"/>
                </a:solidFill>
                <a:latin typeface="Dosis" panose="02010503020202060003" pitchFamily="2" charset="-18"/>
              </a:rPr>
              <a:t>wg</a:t>
            </a: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. PN-EN 50083-2:2012</a:t>
            </a:r>
          </a:p>
        </p:txBody>
      </p:sp>
    </p:spTree>
    <p:extLst>
      <p:ext uri="{BB962C8B-B14F-4D97-AF65-F5344CB8AC3E}">
        <p14:creationId xmlns:p14="http://schemas.microsoft.com/office/powerpoint/2010/main" val="70271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8646" y="374416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Wcześniej przyjęte zostało tłumienie kabla RG6…</a:t>
            </a:r>
          </a:p>
        </p:txBody>
      </p:sp>
      <p:graphicFrame>
        <p:nvGraphicFramePr>
          <p:cNvPr id="3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052247"/>
              </p:ext>
            </p:extLst>
          </p:nvPr>
        </p:nvGraphicFramePr>
        <p:xfrm>
          <a:off x="1750046" y="1179278"/>
          <a:ext cx="8177211" cy="201771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244724"/>
                <a:gridCol w="2084387"/>
                <a:gridCol w="1763712"/>
                <a:gridCol w="2084388"/>
              </a:tblGrid>
              <a:tr h="646076">
                <a:tc>
                  <a:txBody>
                    <a:bodyPr/>
                    <a:lstStyle/>
                    <a:p>
                      <a:pPr algn="ctr"/>
                      <a:endParaRPr lang="pl-PL" sz="1400" dirty="0" smtClean="0">
                        <a:latin typeface="+mn-lt"/>
                      </a:endParaRP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Zakres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Poziom wyjściowy </a:t>
                      </a: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z  </a:t>
                      </a:r>
                      <a:r>
                        <a:rPr lang="pl-PL" sz="1400" dirty="0" err="1" smtClean="0">
                          <a:latin typeface="+mn-lt"/>
                        </a:rPr>
                        <a:t>multiswitcha</a:t>
                      </a:r>
                      <a:r>
                        <a:rPr lang="pl-PL" sz="1400" dirty="0" smtClean="0">
                          <a:latin typeface="+mn-lt"/>
                        </a:rPr>
                        <a:t> DY 08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Tłumienie</a:t>
                      </a: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65m.b. kabla RG6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rgbClr val="FFFF00"/>
                          </a:solidFill>
                          <a:latin typeface="+mn-lt"/>
                        </a:rPr>
                        <a:t>Poziom sygnału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rgbClr val="FFFF00"/>
                          </a:solidFill>
                          <a:latin typeface="+mn-lt"/>
                        </a:rPr>
                        <a:t>w skrzynce lokalowej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T="45728" marB="45728"/>
                </a:tc>
              </a:tr>
              <a:tr h="457212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latin typeface="Myriad Pro" panose="020B0503030403020204" pitchFamily="34" charset="0"/>
                        </a:rPr>
                        <a:t>Radio</a:t>
                      </a:r>
                      <a:r>
                        <a:rPr lang="pl-PL" sz="1800" baseline="0" dirty="0" smtClean="0">
                          <a:latin typeface="Myriad Pro" panose="020B0503030403020204" pitchFamily="34" charset="0"/>
                        </a:rPr>
                        <a:t> UKF</a:t>
                      </a:r>
                      <a:endParaRPr lang="pl-PL" sz="1800" dirty="0">
                        <a:latin typeface="Myriad Pro" panose="020B0503030403020204" pitchFamily="34" charset="0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68dBµV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  5dB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63dBµV</a:t>
                      </a:r>
                      <a:endParaRPr lang="pl-PL" sz="18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T="45728" marB="45728"/>
                </a:tc>
              </a:tr>
              <a:tr h="457212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latin typeface="Myriad Pro" panose="020B0503030403020204" pitchFamily="34" charset="0"/>
                        </a:rPr>
                        <a:t>DVB-T</a:t>
                      </a:r>
                      <a:endParaRPr lang="pl-PL" sz="1800" dirty="0">
                        <a:latin typeface="Myriad Pro" panose="020B0503030403020204" pitchFamily="34" charset="0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74dBµV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12dB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62dBµV</a:t>
                      </a:r>
                      <a:endParaRPr lang="pl-PL" sz="18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T="45728" marB="45728"/>
                </a:tc>
              </a:tr>
              <a:tr h="457212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latin typeface="Myriad Pro" panose="020B0503030403020204" pitchFamily="34" charset="0"/>
                        </a:rPr>
                        <a:t>Sygnały</a:t>
                      </a:r>
                      <a:r>
                        <a:rPr lang="pl-PL" sz="1800" baseline="0" dirty="0" smtClean="0">
                          <a:latin typeface="Myriad Pro" panose="020B0503030403020204" pitchFamily="34" charset="0"/>
                        </a:rPr>
                        <a:t> SAT</a:t>
                      </a:r>
                      <a:endParaRPr lang="pl-PL" sz="1800" dirty="0">
                        <a:latin typeface="Myriad Pro" panose="020B0503030403020204" pitchFamily="34" charset="0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80dBµV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20dB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60dBµV</a:t>
                      </a:r>
                      <a:endParaRPr lang="pl-PL" sz="18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T="45728" marB="45728"/>
                </a:tc>
              </a:tr>
            </a:tbl>
          </a:graphicData>
        </a:graphic>
      </p:graphicFrame>
      <p:graphicFrame>
        <p:nvGraphicFramePr>
          <p:cNvPr id="4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748657"/>
              </p:ext>
            </p:extLst>
          </p:nvPr>
        </p:nvGraphicFramePr>
        <p:xfrm>
          <a:off x="1750046" y="3373203"/>
          <a:ext cx="8169274" cy="202406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242545"/>
                <a:gridCol w="2082364"/>
                <a:gridCol w="1839720"/>
                <a:gridCol w="2004645"/>
              </a:tblGrid>
              <a:tr h="704107">
                <a:tc>
                  <a:txBody>
                    <a:bodyPr/>
                    <a:lstStyle/>
                    <a:p>
                      <a:pPr algn="ctr"/>
                      <a:endParaRPr lang="pl-PL" sz="1300" dirty="0" smtClean="0">
                        <a:latin typeface="Myriad Pro" panose="020B0503030403020204" pitchFamily="34" charset="0"/>
                      </a:endParaRP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Zakres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Poziom wyjściowy </a:t>
                      </a: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z  </a:t>
                      </a:r>
                      <a:r>
                        <a:rPr lang="pl-PL" sz="1400" dirty="0" err="1" smtClean="0">
                          <a:latin typeface="+mn-lt"/>
                        </a:rPr>
                        <a:t>multiswitcha</a:t>
                      </a:r>
                      <a:r>
                        <a:rPr lang="pl-PL" sz="1400" dirty="0" smtClean="0">
                          <a:latin typeface="+mn-lt"/>
                        </a:rPr>
                        <a:t> DY 98A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L="91448" marR="91448" marT="43997" marB="439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Tłumienie</a:t>
                      </a: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50m.b. kabla RG6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L="91448" marR="91448" marT="43997" marB="4399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rgbClr val="FFFF00"/>
                          </a:solidFill>
                          <a:latin typeface="+mn-lt"/>
                        </a:rPr>
                        <a:t>Poziom sygnału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rgbClr val="FFFF00"/>
                          </a:solidFill>
                          <a:latin typeface="+mn-lt"/>
                        </a:rPr>
                        <a:t>w skrzynce lokalowej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L="91448" marR="91448" marT="43997" marB="43997"/>
                </a:tc>
              </a:tr>
              <a:tr h="439985">
                <a:tc>
                  <a:txBody>
                    <a:bodyPr/>
                    <a:lstStyle/>
                    <a:p>
                      <a:pPr algn="ctr"/>
                      <a:r>
                        <a:rPr lang="pl-PL" sz="1700" dirty="0" smtClean="0">
                          <a:latin typeface="Myriad Pro" panose="020B0503030403020204" pitchFamily="34" charset="0"/>
                        </a:rPr>
                        <a:t>Radio</a:t>
                      </a:r>
                      <a:r>
                        <a:rPr lang="pl-PL" sz="1700" baseline="0" dirty="0" smtClean="0">
                          <a:latin typeface="Myriad Pro" panose="020B0503030403020204" pitchFamily="34" charset="0"/>
                        </a:rPr>
                        <a:t> UKF</a:t>
                      </a:r>
                      <a:endParaRPr lang="pl-PL" sz="1700" dirty="0">
                        <a:latin typeface="Myriad Pro" panose="020B0503030403020204" pitchFamily="34" charset="0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63dBµV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  4dB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59dBµV</a:t>
                      </a:r>
                      <a:endParaRPr lang="pl-PL" sz="18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</a:tr>
              <a:tr h="439985">
                <a:tc>
                  <a:txBody>
                    <a:bodyPr/>
                    <a:lstStyle/>
                    <a:p>
                      <a:pPr algn="ctr"/>
                      <a:r>
                        <a:rPr lang="pl-PL" sz="1700" dirty="0" smtClean="0">
                          <a:latin typeface="Myriad Pro" panose="020B0503030403020204" pitchFamily="34" charset="0"/>
                        </a:rPr>
                        <a:t>DVB-T</a:t>
                      </a:r>
                      <a:endParaRPr lang="pl-PL" sz="1700" dirty="0">
                        <a:latin typeface="Myriad Pro" panose="020B0503030403020204" pitchFamily="34" charset="0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69dBµV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   9dB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60dBµV</a:t>
                      </a:r>
                      <a:endParaRPr lang="pl-PL" sz="18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</a:tr>
              <a:tr h="439985">
                <a:tc>
                  <a:txBody>
                    <a:bodyPr/>
                    <a:lstStyle/>
                    <a:p>
                      <a:pPr algn="ctr"/>
                      <a:r>
                        <a:rPr lang="pl-PL" sz="1700" dirty="0" smtClean="0">
                          <a:latin typeface="Myriad Pro" panose="020B0503030403020204" pitchFamily="34" charset="0"/>
                        </a:rPr>
                        <a:t>Sygnały</a:t>
                      </a:r>
                      <a:r>
                        <a:rPr lang="pl-PL" sz="1700" baseline="0" dirty="0" smtClean="0">
                          <a:latin typeface="Myriad Pro" panose="020B0503030403020204" pitchFamily="34" charset="0"/>
                        </a:rPr>
                        <a:t> SAT</a:t>
                      </a:r>
                      <a:endParaRPr lang="pl-PL" sz="1700" dirty="0">
                        <a:latin typeface="Myriad Pro" panose="020B0503030403020204" pitchFamily="34" charset="0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79dBµV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15dB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</a:rPr>
                        <a:t>64dBµV</a:t>
                      </a:r>
                      <a:endParaRPr lang="pl-PL" sz="18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3969" marB="43969"/>
                </a:tc>
              </a:tr>
            </a:tbl>
          </a:graphicData>
        </a:graphic>
      </p:graphicFrame>
      <p:grpSp>
        <p:nvGrpSpPr>
          <p:cNvPr id="5" name="Grupa 28"/>
          <p:cNvGrpSpPr>
            <a:grpSpLocks/>
          </p:cNvGrpSpPr>
          <p:nvPr/>
        </p:nvGrpSpPr>
        <p:grpSpPr bwMode="auto">
          <a:xfrm rot="5400000">
            <a:off x="6288709" y="2096853"/>
            <a:ext cx="1422400" cy="1006475"/>
            <a:chOff x="2357438" y="4076700"/>
            <a:chExt cx="2093912" cy="1123950"/>
          </a:xfrm>
        </p:grpSpPr>
        <p:cxnSp>
          <p:nvCxnSpPr>
            <p:cNvPr id="6" name="Łącznik prosty 14"/>
            <p:cNvCxnSpPr/>
            <p:nvPr/>
          </p:nvCxnSpPr>
          <p:spPr>
            <a:xfrm>
              <a:off x="2357439" y="4076701"/>
              <a:ext cx="2093912" cy="1120404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Łącznik prosty 17"/>
            <p:cNvCxnSpPr/>
            <p:nvPr/>
          </p:nvCxnSpPr>
          <p:spPr>
            <a:xfrm flipV="1">
              <a:off x="2357438" y="4076700"/>
              <a:ext cx="2056521" cy="112395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upa 31"/>
          <p:cNvGrpSpPr>
            <a:grpSpLocks/>
          </p:cNvGrpSpPr>
          <p:nvPr/>
        </p:nvGrpSpPr>
        <p:grpSpPr bwMode="auto">
          <a:xfrm rot="5400000">
            <a:off x="6288709" y="4306653"/>
            <a:ext cx="1422400" cy="1006475"/>
            <a:chOff x="2357438" y="4076700"/>
            <a:chExt cx="2093912" cy="1123950"/>
          </a:xfrm>
        </p:grpSpPr>
        <p:cxnSp>
          <p:nvCxnSpPr>
            <p:cNvPr id="9" name="Łącznik prosty 14"/>
            <p:cNvCxnSpPr/>
            <p:nvPr/>
          </p:nvCxnSpPr>
          <p:spPr>
            <a:xfrm>
              <a:off x="2357439" y="4076701"/>
              <a:ext cx="2093912" cy="1120404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Łącznik prosty 17"/>
            <p:cNvCxnSpPr/>
            <p:nvPr/>
          </p:nvCxnSpPr>
          <p:spPr>
            <a:xfrm flipV="1">
              <a:off x="2357438" y="4076700"/>
              <a:ext cx="2056521" cy="112395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itle 1"/>
          <p:cNvSpPr txBox="1">
            <a:spLocks/>
          </p:cNvSpPr>
          <p:nvPr/>
        </p:nvSpPr>
        <p:spPr bwMode="auto">
          <a:xfrm>
            <a:off x="1737346" y="5530616"/>
            <a:ext cx="7856537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pl-PL" altLang="pl-PL" sz="2400">
                <a:solidFill>
                  <a:srgbClr val="0E7392"/>
                </a:solidFill>
                <a:latin typeface="Dosis" panose="02010503020202060003" pitchFamily="2" charset="-18"/>
              </a:rPr>
              <a:t>…teraz </a:t>
            </a:r>
            <a:r>
              <a:rPr lang="pl-PL" altLang="pl-PL" sz="2400" b="1">
                <a:solidFill>
                  <a:srgbClr val="0E7392"/>
                </a:solidFill>
                <a:latin typeface="Dosis" panose="02010503020202060003" pitchFamily="2" charset="-18"/>
              </a:rPr>
              <a:t>pomijamy tłumienie kabli współosiowych</a:t>
            </a:r>
            <a:r>
              <a:rPr lang="pl-PL" altLang="pl-PL" sz="2400">
                <a:solidFill>
                  <a:srgbClr val="0E7392"/>
                </a:solidFill>
                <a:latin typeface="Dosis" panose="02010503020202060003" pitchFamily="2" charset="-1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15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695" y="334659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Porównanie z limitami normy PN-IEC 60728-1</a:t>
            </a:r>
          </a:p>
        </p:txBody>
      </p:sp>
      <p:graphicFrame>
        <p:nvGraphicFramePr>
          <p:cNvPr id="3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649194"/>
              </p:ext>
            </p:extLst>
          </p:nvPr>
        </p:nvGraphicFramePr>
        <p:xfrm>
          <a:off x="1742095" y="1139521"/>
          <a:ext cx="8177211" cy="201771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244724"/>
                <a:gridCol w="2184888"/>
                <a:gridCol w="1663211"/>
                <a:gridCol w="2084388"/>
              </a:tblGrid>
              <a:tr h="701821">
                <a:tc>
                  <a:txBody>
                    <a:bodyPr/>
                    <a:lstStyle/>
                    <a:p>
                      <a:pPr algn="ctr"/>
                      <a:endParaRPr lang="pl-PL" sz="1400" dirty="0" smtClean="0">
                        <a:latin typeface="+mn-lt"/>
                      </a:endParaRP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Zakres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T="43888" marB="4388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dirty="0" smtClean="0"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</a:rPr>
                        <a:t>Poziom minimalny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dirty="0" smtClean="0"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rgbClr val="FFFF00"/>
                          </a:solidFill>
                          <a:latin typeface="+mn-lt"/>
                        </a:rPr>
                        <a:t>Poziom obliczony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dirty="0" smtClean="0"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</a:rPr>
                        <a:t>Poziom maksymalny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</a:tr>
              <a:tr h="438631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latin typeface="+mn-lt"/>
                        </a:rPr>
                        <a:t>Radio</a:t>
                      </a:r>
                      <a:r>
                        <a:rPr lang="pl-PL" sz="1800" baseline="0" dirty="0" smtClean="0">
                          <a:latin typeface="+mn-lt"/>
                        </a:rPr>
                        <a:t> UKF</a:t>
                      </a:r>
                      <a:endParaRPr lang="pl-PL" sz="1800" dirty="0">
                        <a:latin typeface="+mn-lt"/>
                      </a:endParaRPr>
                    </a:p>
                  </a:txBody>
                  <a:tcPr marT="43888" marB="438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50dBµV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64dBµV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70dBµV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</a:tr>
              <a:tr h="438631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latin typeface="+mn-lt"/>
                        </a:rPr>
                        <a:t>DVB-T</a:t>
                      </a:r>
                      <a:endParaRPr lang="pl-PL" sz="1800" dirty="0">
                        <a:latin typeface="+mn-lt"/>
                      </a:endParaRPr>
                    </a:p>
                  </a:txBody>
                  <a:tcPr marT="43888" marB="438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48dBµV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69dBµV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74dBµV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</a:tr>
              <a:tr h="438631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latin typeface="+mn-lt"/>
                        </a:rPr>
                        <a:t>Sygnały</a:t>
                      </a:r>
                      <a:r>
                        <a:rPr lang="pl-PL" sz="1800" baseline="0" dirty="0" smtClean="0">
                          <a:latin typeface="+mn-lt"/>
                        </a:rPr>
                        <a:t> SAT</a:t>
                      </a:r>
                      <a:endParaRPr lang="pl-PL" sz="1800" dirty="0">
                        <a:latin typeface="+mn-lt"/>
                      </a:endParaRPr>
                    </a:p>
                  </a:txBody>
                  <a:tcPr marT="43888" marB="438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47dBµV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72dBµV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77dBµV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T="43877" marB="43877"/>
                </a:tc>
              </a:tr>
            </a:tbl>
          </a:graphicData>
        </a:graphic>
      </p:graphicFrame>
      <p:graphicFrame>
        <p:nvGraphicFramePr>
          <p:cNvPr id="4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46566"/>
              </p:ext>
            </p:extLst>
          </p:nvPr>
        </p:nvGraphicFramePr>
        <p:xfrm>
          <a:off x="1742095" y="3333446"/>
          <a:ext cx="8169274" cy="202406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242545"/>
                <a:gridCol w="2082364"/>
                <a:gridCol w="1839720"/>
                <a:gridCol w="2004645"/>
              </a:tblGrid>
              <a:tr h="652757">
                <a:tc>
                  <a:txBody>
                    <a:bodyPr/>
                    <a:lstStyle/>
                    <a:p>
                      <a:pPr algn="ctr"/>
                      <a:endParaRPr lang="pl-PL" sz="1400" dirty="0" smtClean="0">
                        <a:latin typeface="+mn-lt"/>
                      </a:endParaRPr>
                    </a:p>
                    <a:p>
                      <a:pPr algn="ctr"/>
                      <a:r>
                        <a:rPr lang="pl-PL" sz="1400" dirty="0" smtClean="0">
                          <a:latin typeface="+mn-lt"/>
                        </a:rPr>
                        <a:t>Zakres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marL="91448" marR="91448" marT="45718" marB="4571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dirty="0" smtClean="0"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</a:rPr>
                        <a:t>Poziom minimalny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dirty="0" smtClean="0"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solidFill>
                            <a:srgbClr val="FFFF00"/>
                          </a:solidFill>
                          <a:latin typeface="+mn-lt"/>
                        </a:rPr>
                        <a:t>Poziom obliczony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400" dirty="0" smtClean="0"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</a:rPr>
                        <a:t>Poziom maksymalny</a:t>
                      </a:r>
                      <a:endParaRPr lang="pl-PL" sz="1400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</a:tr>
              <a:tr h="457102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latin typeface="+mn-lt"/>
                        </a:rPr>
                        <a:t>Radio</a:t>
                      </a:r>
                      <a:r>
                        <a:rPr lang="pl-PL" sz="1800" baseline="0" dirty="0" smtClean="0">
                          <a:latin typeface="+mn-lt"/>
                        </a:rPr>
                        <a:t> UKF</a:t>
                      </a:r>
                      <a:endParaRPr lang="pl-PL" sz="1800" dirty="0">
                        <a:latin typeface="+mn-lt"/>
                      </a:endParaRPr>
                    </a:p>
                  </a:txBody>
                  <a:tcPr marL="91448" marR="91448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50dBµV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59dBµV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70dBµV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</a:tr>
              <a:tr h="457102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latin typeface="+mn-lt"/>
                        </a:rPr>
                        <a:t>DVB-T</a:t>
                      </a:r>
                      <a:endParaRPr lang="pl-PL" sz="1800" dirty="0">
                        <a:latin typeface="+mn-lt"/>
                      </a:endParaRPr>
                    </a:p>
                  </a:txBody>
                  <a:tcPr marL="91448" marR="91448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48dBµV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64dBµV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74dBµV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</a:tr>
              <a:tr h="457102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latin typeface="+mn-lt"/>
                        </a:rPr>
                        <a:t>Sygnały</a:t>
                      </a:r>
                      <a:r>
                        <a:rPr lang="pl-PL" sz="1800" baseline="0" dirty="0" smtClean="0">
                          <a:latin typeface="+mn-lt"/>
                        </a:rPr>
                        <a:t> SAT</a:t>
                      </a:r>
                      <a:endParaRPr lang="pl-PL" sz="1800" dirty="0">
                        <a:latin typeface="+mn-lt"/>
                      </a:endParaRPr>
                    </a:p>
                  </a:txBody>
                  <a:tcPr marL="91448" marR="91448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C00000"/>
                          </a:solidFill>
                          <a:latin typeface="+mn-lt"/>
                        </a:rPr>
                        <a:t>47dBµV</a:t>
                      </a:r>
                      <a:endParaRPr lang="pl-PL" sz="1800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71dBµV</a:t>
                      </a:r>
                      <a:endParaRPr lang="pl-PL" sz="1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>
                          <a:solidFill>
                            <a:srgbClr val="0E7392"/>
                          </a:solidFill>
                          <a:latin typeface="+mn-lt"/>
                        </a:rPr>
                        <a:t>77dBµV</a:t>
                      </a:r>
                      <a:endParaRPr lang="pl-PL" sz="1800" dirty="0">
                        <a:solidFill>
                          <a:srgbClr val="0E7392"/>
                        </a:solidFill>
                        <a:latin typeface="+mn-lt"/>
                      </a:endParaRPr>
                    </a:p>
                  </a:txBody>
                  <a:tcPr marL="91448" marR="91448" marT="45737" marB="45737"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1729395" y="5490859"/>
            <a:ext cx="8050212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pl-PL" altLang="pl-PL" b="1">
                <a:solidFill>
                  <a:srgbClr val="006600"/>
                </a:solidFill>
                <a:latin typeface="Dosis" panose="02010503020202060003" pitchFamily="2" charset="-18"/>
              </a:rPr>
              <a:t>Jest dobrze </a:t>
            </a:r>
            <a:r>
              <a:rPr lang="pl-PL" altLang="pl-PL">
                <a:solidFill>
                  <a:srgbClr val="0E7392"/>
                </a:solidFill>
                <a:latin typeface="Dosis" panose="02010503020202060003" pitchFamily="2" charset="-18"/>
              </a:rPr>
              <a:t>– sygnały są poniżej wartości maksymalnych</a:t>
            </a:r>
            <a:endParaRPr lang="pl-PL" altLang="pl-PL" b="1">
              <a:solidFill>
                <a:srgbClr val="0E7392"/>
              </a:solidFill>
              <a:latin typeface="Dosis" panose="02010503020202060003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30859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695" y="453929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Krótkie podsumowanie </a:t>
            </a:r>
            <a:endParaRPr lang="pl-PL" altLang="pl-PL" sz="2800" b="1" smtClean="0">
              <a:solidFill>
                <a:srgbClr val="0E7392"/>
              </a:solidFill>
              <a:latin typeface="Dosis" panose="02010503020202060003" pitchFamily="2" charset="-18"/>
            </a:endParaRPr>
          </a:p>
        </p:txBody>
      </p:sp>
      <p:pic>
        <p:nvPicPr>
          <p:cNvPr id="3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695" y="2925666"/>
            <a:ext cx="2511425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871057" y="3438429"/>
            <a:ext cx="5207000" cy="244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Przy zapewnieniu powyższych poziomów sygnałów na wejściu każdej kaskady multiswitchy, </a:t>
            </a:r>
            <a:r>
              <a:rPr lang="pl-PL" altLang="pl-PL" sz="2400" b="1">
                <a:solidFill>
                  <a:srgbClr val="0D3261"/>
                </a:solidFill>
                <a:latin typeface="Myriad Pro" panose="020B0503030403020204" pitchFamily="34" charset="0"/>
              </a:rPr>
              <a:t>uruchomienie instalacji będzie czystą formalnością</a:t>
            </a: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.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871057" y="1309591"/>
            <a:ext cx="5046663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marL="215900" indent="-215900"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b="1">
                <a:solidFill>
                  <a:srgbClr val="0D3261"/>
                </a:solidFill>
                <a:latin typeface="Myriad Pro" panose="020B0503030403020204" pitchFamily="34" charset="0"/>
              </a:rPr>
              <a:t> </a:t>
            </a:r>
            <a:r>
              <a:rPr lang="pl-PL" altLang="pl-PL" sz="2400" b="1">
                <a:solidFill>
                  <a:srgbClr val="CC00CC"/>
                </a:solidFill>
                <a:latin typeface="Myriad Pro" panose="020B0503030403020204" pitchFamily="34" charset="0"/>
              </a:rPr>
              <a:t>90 dBµV </a:t>
            </a: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dla radia </a:t>
            </a:r>
            <a:r>
              <a:rPr lang="pl-PL" altLang="pl-PL" sz="2400" b="1">
                <a:solidFill>
                  <a:srgbClr val="CC00CC"/>
                </a:solidFill>
                <a:latin typeface="Myriad Pro" panose="020B0503030403020204" pitchFamily="34" charset="0"/>
              </a:rPr>
              <a:t>UKF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b="1">
                <a:solidFill>
                  <a:srgbClr val="0D3261"/>
                </a:solidFill>
                <a:latin typeface="Myriad Pro" panose="020B0503030403020204" pitchFamily="34" charset="0"/>
              </a:rPr>
              <a:t> </a:t>
            </a:r>
            <a:r>
              <a:rPr lang="pl-PL" altLang="pl-PL" sz="2400" b="1">
                <a:solidFill>
                  <a:srgbClr val="006600"/>
                </a:solidFill>
                <a:latin typeface="Myriad Pro" panose="020B0503030403020204" pitchFamily="34" charset="0"/>
              </a:rPr>
              <a:t>96 dBµV </a:t>
            </a: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dla sygnałów </a:t>
            </a:r>
            <a:r>
              <a:rPr lang="pl-PL" altLang="pl-PL" sz="2400" b="1">
                <a:solidFill>
                  <a:srgbClr val="006600"/>
                </a:solidFill>
                <a:latin typeface="Myriad Pro" panose="020B0503030403020204" pitchFamily="34" charset="0"/>
              </a:rPr>
              <a:t>DVB-T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b="1">
                <a:solidFill>
                  <a:srgbClr val="0D3261"/>
                </a:solidFill>
                <a:latin typeface="Myriad Pro" panose="020B0503030403020204" pitchFamily="34" charset="0"/>
              </a:rPr>
              <a:t> </a:t>
            </a:r>
            <a:r>
              <a:rPr lang="pl-PL" altLang="pl-PL" sz="2400" b="1">
                <a:solidFill>
                  <a:srgbClr val="0000CC"/>
                </a:solidFill>
                <a:latin typeface="Myriad Pro" panose="020B0503030403020204" pitchFamily="34" charset="0"/>
              </a:rPr>
              <a:t>80 dBµV </a:t>
            </a: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dla sygnałów </a:t>
            </a:r>
            <a:r>
              <a:rPr lang="pl-PL" altLang="pl-PL" sz="2400" b="1">
                <a:solidFill>
                  <a:srgbClr val="0000CC"/>
                </a:solidFill>
                <a:latin typeface="Myriad Pro" panose="020B0503030403020204" pitchFamily="34" charset="0"/>
              </a:rPr>
              <a:t>SAT</a:t>
            </a:r>
          </a:p>
        </p:txBody>
      </p:sp>
      <p:sp>
        <p:nvSpPr>
          <p:cNvPr id="6" name="Strzałka w dół 9"/>
          <p:cNvSpPr/>
          <p:nvPr/>
        </p:nvSpPr>
        <p:spPr>
          <a:xfrm>
            <a:off x="2889857" y="1849341"/>
            <a:ext cx="677863" cy="1016000"/>
          </a:xfrm>
          <a:prstGeom prst="downArrow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8984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696" y="231292"/>
            <a:ext cx="8099425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Przykłady projektów instalacji RTV-SAT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6545194" y="1683073"/>
            <a:ext cx="3743794" cy="378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500"/>
              </a:lnSpc>
            </a:pP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Jedna instalacja antenowa dla 3 małych budynków</a:t>
            </a:r>
          </a:p>
          <a:p>
            <a:pPr defTabSz="914400" eaLnBrk="1" hangingPunct="1">
              <a:lnSpc>
                <a:spcPts val="3500"/>
              </a:lnSpc>
            </a:pP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Konwertery światłowodowe</a:t>
            </a:r>
          </a:p>
          <a:p>
            <a:pPr defTabSz="914400" eaLnBrk="1" hangingPunct="1">
              <a:lnSpc>
                <a:spcPts val="3500"/>
              </a:lnSpc>
            </a:pP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Dystrybucja sygnałów      RTV-SAT wiązkami                       9 kabli współosiowych</a:t>
            </a:r>
          </a:p>
        </p:txBody>
      </p:sp>
      <p:pic>
        <p:nvPicPr>
          <p:cNvPr id="4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096" y="998068"/>
            <a:ext cx="4462462" cy="515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rostokąt zaokrąglony 4"/>
          <p:cNvSpPr/>
          <p:nvPr/>
        </p:nvSpPr>
        <p:spPr>
          <a:xfrm>
            <a:off x="1799246" y="1812442"/>
            <a:ext cx="661987" cy="261937"/>
          </a:xfrm>
          <a:prstGeom prst="roundRect">
            <a:avLst/>
          </a:prstGeom>
          <a:solidFill>
            <a:srgbClr val="FF9933">
              <a:alpha val="3000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" name="Prostokąt zaokrąglony 5"/>
          <p:cNvSpPr/>
          <p:nvPr/>
        </p:nvSpPr>
        <p:spPr>
          <a:xfrm>
            <a:off x="3724883" y="1809267"/>
            <a:ext cx="661988" cy="261937"/>
          </a:xfrm>
          <a:prstGeom prst="roundRect">
            <a:avLst/>
          </a:prstGeom>
          <a:solidFill>
            <a:srgbClr val="FF9933">
              <a:alpha val="3000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7" name="Prostokąt zaokrąglony 6"/>
          <p:cNvSpPr/>
          <p:nvPr/>
        </p:nvSpPr>
        <p:spPr>
          <a:xfrm>
            <a:off x="5036158" y="1806092"/>
            <a:ext cx="660400" cy="261937"/>
          </a:xfrm>
          <a:prstGeom prst="roundRect">
            <a:avLst/>
          </a:prstGeom>
          <a:solidFill>
            <a:srgbClr val="FF9933">
              <a:alpha val="3000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180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095" y="1131597"/>
            <a:ext cx="4462462" cy="515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970695" y="342610"/>
            <a:ext cx="8099425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Przykłady projektów instalacji RTV-SAT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431570" y="1923760"/>
            <a:ext cx="3698875" cy="363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Ze względu na </a:t>
            </a:r>
            <a:r>
              <a:rPr lang="pl-PL" altLang="pl-PL" sz="2400" b="1" dirty="0">
                <a:solidFill>
                  <a:srgbClr val="0D3261"/>
                </a:solidFill>
                <a:latin typeface="Dosis" panose="02010503020202060003" pitchFamily="2" charset="-18"/>
              </a:rPr>
              <a:t>obowiązujące przepisy prawne</a:t>
            </a: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 należy wykonać </a:t>
            </a:r>
            <a:r>
              <a:rPr lang="pl-PL" altLang="pl-PL" sz="2400" b="1" dirty="0">
                <a:solidFill>
                  <a:srgbClr val="0D3261"/>
                </a:solidFill>
                <a:latin typeface="Dosis" panose="02010503020202060003" pitchFamily="2" charset="-18"/>
              </a:rPr>
              <a:t>3 niezależne </a:t>
            </a: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instalacje antenowe.</a:t>
            </a:r>
          </a:p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2400" b="1" dirty="0">
                <a:solidFill>
                  <a:srgbClr val="C00000"/>
                </a:solidFill>
                <a:latin typeface="Dosis" panose="02010503020202060003" pitchFamily="2" charset="-18"/>
              </a:rPr>
              <a:t>Budynek z osobnym adresem = odrębna instalacja antenowa</a:t>
            </a:r>
          </a:p>
        </p:txBody>
      </p:sp>
      <p:sp>
        <p:nvSpPr>
          <p:cNvPr id="5" name="pole tekstowe 2"/>
          <p:cNvSpPr txBox="1">
            <a:spLocks noChangeArrowheads="1"/>
          </p:cNvSpPr>
          <p:nvPr/>
        </p:nvSpPr>
        <p:spPr bwMode="auto">
          <a:xfrm>
            <a:off x="3631220" y="3125497"/>
            <a:ext cx="755650" cy="58578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E7392"/>
                </a:solidFill>
                <a:latin typeface="Myriad Pro" panose="020B0503030403020204" pitchFamily="34" charset="0"/>
              </a:rPr>
              <a:t>25</a:t>
            </a:r>
          </a:p>
        </p:txBody>
      </p:sp>
      <p:sp>
        <p:nvSpPr>
          <p:cNvPr id="6" name="pole tekstowe 2"/>
          <p:cNvSpPr txBox="1">
            <a:spLocks noChangeArrowheads="1"/>
          </p:cNvSpPr>
          <p:nvPr/>
        </p:nvSpPr>
        <p:spPr bwMode="auto">
          <a:xfrm>
            <a:off x="1705582" y="3125497"/>
            <a:ext cx="755650" cy="58578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E7392"/>
                </a:solidFill>
                <a:latin typeface="Myriad Pro" panose="020B0503030403020204" pitchFamily="34" charset="0"/>
              </a:rPr>
              <a:t>21</a:t>
            </a:r>
          </a:p>
        </p:txBody>
      </p:sp>
      <p:sp>
        <p:nvSpPr>
          <p:cNvPr id="7" name="pole tekstowe 2"/>
          <p:cNvSpPr txBox="1">
            <a:spLocks noChangeArrowheads="1"/>
          </p:cNvSpPr>
          <p:nvPr/>
        </p:nvSpPr>
        <p:spPr bwMode="auto">
          <a:xfrm>
            <a:off x="4802795" y="3125497"/>
            <a:ext cx="754062" cy="58578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E7392"/>
                </a:solidFill>
                <a:latin typeface="Myriad Pro" panose="020B0503030403020204" pitchFamily="34" charset="0"/>
              </a:rPr>
              <a:t>26</a:t>
            </a:r>
          </a:p>
        </p:txBody>
      </p:sp>
      <p:sp>
        <p:nvSpPr>
          <p:cNvPr id="8" name="Prostokąt zaokrąglony 7"/>
          <p:cNvSpPr/>
          <p:nvPr/>
        </p:nvSpPr>
        <p:spPr>
          <a:xfrm>
            <a:off x="6342670" y="3877972"/>
            <a:ext cx="2873375" cy="1368425"/>
          </a:xfrm>
          <a:prstGeom prst="roundRect">
            <a:avLst/>
          </a:prstGeom>
          <a:solidFill>
            <a:srgbClr val="FF9933">
              <a:alpha val="3000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9" name="Prostokąt zaokrąglony 8"/>
          <p:cNvSpPr/>
          <p:nvPr/>
        </p:nvSpPr>
        <p:spPr>
          <a:xfrm>
            <a:off x="1799245" y="1923760"/>
            <a:ext cx="661987" cy="261937"/>
          </a:xfrm>
          <a:prstGeom prst="roundRect">
            <a:avLst/>
          </a:prstGeom>
          <a:solidFill>
            <a:srgbClr val="FF9933">
              <a:alpha val="3000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0" name="Prostokąt zaokrąglony 9"/>
          <p:cNvSpPr/>
          <p:nvPr/>
        </p:nvSpPr>
        <p:spPr>
          <a:xfrm>
            <a:off x="3724882" y="1920585"/>
            <a:ext cx="661988" cy="261937"/>
          </a:xfrm>
          <a:prstGeom prst="roundRect">
            <a:avLst/>
          </a:prstGeom>
          <a:solidFill>
            <a:srgbClr val="FF9933">
              <a:alpha val="3000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1" name="Prostokąt zaokrąglony 10"/>
          <p:cNvSpPr/>
          <p:nvPr/>
        </p:nvSpPr>
        <p:spPr>
          <a:xfrm>
            <a:off x="5036157" y="1917410"/>
            <a:ext cx="660400" cy="261937"/>
          </a:xfrm>
          <a:prstGeom prst="roundRect">
            <a:avLst/>
          </a:prstGeom>
          <a:solidFill>
            <a:srgbClr val="FF9933">
              <a:alpha val="3000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096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627" y="499014"/>
            <a:ext cx="8810625" cy="538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6901277" y="1876964"/>
            <a:ext cx="3167062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2000" b="1">
                <a:solidFill>
                  <a:srgbClr val="C00000"/>
                </a:solidFill>
                <a:latin typeface="Myriad Pro" panose="020B0503030403020204" pitchFamily="34" charset="0"/>
              </a:rPr>
              <a:t>Nie umieszcza się żadnych elementów aktywnych i pasywnych na wyższych kondygnacjach</a:t>
            </a:r>
          </a:p>
        </p:txBody>
      </p:sp>
      <p:sp>
        <p:nvSpPr>
          <p:cNvPr id="4" name="Prostokąt zaokrąglony 3"/>
          <p:cNvSpPr/>
          <p:nvPr/>
        </p:nvSpPr>
        <p:spPr>
          <a:xfrm>
            <a:off x="6839364" y="1994439"/>
            <a:ext cx="3290888" cy="2225675"/>
          </a:xfrm>
          <a:prstGeom prst="roundRect">
            <a:avLst/>
          </a:prstGeom>
          <a:solidFill>
            <a:srgbClr val="FF9933">
              <a:alpha val="3000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5" name="Prostokąt zaokrąglony 4"/>
          <p:cNvSpPr/>
          <p:nvPr/>
        </p:nvSpPr>
        <p:spPr>
          <a:xfrm>
            <a:off x="5169314" y="4220114"/>
            <a:ext cx="661988" cy="261937"/>
          </a:xfrm>
          <a:prstGeom prst="roundRect">
            <a:avLst/>
          </a:prstGeom>
          <a:solidFill>
            <a:srgbClr val="FF9933">
              <a:alpha val="3000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" name="Prostokąt zaokrąglony 5"/>
          <p:cNvSpPr/>
          <p:nvPr/>
        </p:nvSpPr>
        <p:spPr>
          <a:xfrm>
            <a:off x="5169314" y="3491451"/>
            <a:ext cx="661988" cy="261938"/>
          </a:xfrm>
          <a:prstGeom prst="roundRect">
            <a:avLst/>
          </a:prstGeom>
          <a:solidFill>
            <a:srgbClr val="FF9933">
              <a:alpha val="3000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7" name="Prostokąt zaokrąglony 6"/>
          <p:cNvSpPr/>
          <p:nvPr/>
        </p:nvSpPr>
        <p:spPr>
          <a:xfrm>
            <a:off x="5169314" y="2737389"/>
            <a:ext cx="661988" cy="261937"/>
          </a:xfrm>
          <a:prstGeom prst="roundRect">
            <a:avLst/>
          </a:prstGeom>
          <a:solidFill>
            <a:srgbClr val="FF9933">
              <a:alpha val="3000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8" name="Prostokąt zaokrąglony 7"/>
          <p:cNvSpPr/>
          <p:nvPr/>
        </p:nvSpPr>
        <p:spPr>
          <a:xfrm>
            <a:off x="5169314" y="1983326"/>
            <a:ext cx="661988" cy="261938"/>
          </a:xfrm>
          <a:prstGeom prst="roundRect">
            <a:avLst/>
          </a:prstGeom>
          <a:solidFill>
            <a:srgbClr val="FF9933">
              <a:alpha val="3000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9" name="Prostokąt zaokrąglony 8"/>
          <p:cNvSpPr/>
          <p:nvPr/>
        </p:nvSpPr>
        <p:spPr>
          <a:xfrm>
            <a:off x="5169314" y="1229264"/>
            <a:ext cx="661988" cy="261937"/>
          </a:xfrm>
          <a:prstGeom prst="roundRect">
            <a:avLst/>
          </a:prstGeom>
          <a:solidFill>
            <a:srgbClr val="FF9933">
              <a:alpha val="3000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777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258" y="255892"/>
            <a:ext cx="9144000" cy="588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rostokąt zaokrąglony 1"/>
          <p:cNvSpPr/>
          <p:nvPr/>
        </p:nvSpPr>
        <p:spPr>
          <a:xfrm>
            <a:off x="1931008" y="3786492"/>
            <a:ext cx="762000" cy="1311275"/>
          </a:xfrm>
          <a:prstGeom prst="roundRect">
            <a:avLst/>
          </a:prstGeom>
          <a:solidFill>
            <a:srgbClr val="FFFF00">
              <a:alpha val="5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4" name="Prostokąt zaokrąglony 3"/>
          <p:cNvSpPr/>
          <p:nvPr/>
        </p:nvSpPr>
        <p:spPr>
          <a:xfrm>
            <a:off x="4785333" y="3786492"/>
            <a:ext cx="762000" cy="1311275"/>
          </a:xfrm>
          <a:prstGeom prst="roundRect">
            <a:avLst/>
          </a:prstGeom>
          <a:solidFill>
            <a:srgbClr val="FFFF00">
              <a:alpha val="5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5" name="Prostokąt zaokrąglony 4"/>
          <p:cNvSpPr/>
          <p:nvPr/>
        </p:nvSpPr>
        <p:spPr>
          <a:xfrm>
            <a:off x="8103208" y="3813479"/>
            <a:ext cx="762000" cy="1311275"/>
          </a:xfrm>
          <a:prstGeom prst="roundRect">
            <a:avLst/>
          </a:prstGeom>
          <a:solidFill>
            <a:srgbClr val="FFFF00">
              <a:alpha val="5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891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2799" y="1260723"/>
            <a:ext cx="8329612" cy="565150"/>
          </a:xfrm>
        </p:spPr>
        <p:txBody>
          <a:bodyPr/>
          <a:lstStyle/>
          <a:p>
            <a:pPr eaLnBrk="1" hangingPunct="1"/>
            <a:r>
              <a:rPr lang="pl-PL" altLang="pl-PL" sz="3200" smtClean="0">
                <a:solidFill>
                  <a:srgbClr val="0E7392"/>
                </a:solidFill>
                <a:latin typeface="Dosis" panose="02010503020202060003" pitchFamily="2" charset="-18"/>
              </a:rPr>
              <a:t>Projektowanie systemu multiswitchowego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1962799" y="2171713"/>
            <a:ext cx="9662008" cy="444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marL="215900" indent="-215900"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  <a:defRPr/>
            </a:pPr>
            <a:r>
              <a:rPr lang="pl-PL" altLang="pl-PL" sz="2400" dirty="0" smtClean="0">
                <a:solidFill>
                  <a:srgbClr val="0D3261"/>
                </a:solidFill>
                <a:latin typeface="Myriad Pro" pitchFamily="34" charset="0"/>
              </a:rPr>
              <a:t> Liczba lokali mieszkalnych w poszczególnych węzłach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  <a:defRPr/>
            </a:pPr>
            <a:r>
              <a:rPr lang="pl-PL" altLang="pl-PL" sz="2400" dirty="0" smtClean="0">
                <a:solidFill>
                  <a:srgbClr val="0D3261"/>
                </a:solidFill>
                <a:latin typeface="Myriad Pro" pitchFamily="34" charset="0"/>
              </a:rPr>
              <a:t> Odpowiednia ilość wyjść z </a:t>
            </a:r>
            <a:r>
              <a:rPr lang="pl-PL" altLang="pl-PL" sz="2400" dirty="0" err="1" smtClean="0">
                <a:solidFill>
                  <a:srgbClr val="0D3261"/>
                </a:solidFill>
                <a:latin typeface="Myriad Pro" pitchFamily="34" charset="0"/>
              </a:rPr>
              <a:t>multiswitchy</a:t>
            </a:r>
            <a:endParaRPr lang="pl-PL" altLang="pl-PL" sz="2400" dirty="0" smtClean="0">
              <a:solidFill>
                <a:srgbClr val="0D3261"/>
              </a:solidFill>
              <a:latin typeface="Myriad Pro" pitchFamily="34" charset="0"/>
            </a:endParaRP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  <a:defRPr/>
            </a:pPr>
            <a:r>
              <a:rPr lang="pl-PL" altLang="pl-PL" sz="2400" dirty="0" smtClean="0">
                <a:solidFill>
                  <a:srgbClr val="0D3261"/>
                </a:solidFill>
                <a:latin typeface="Myriad Pro" pitchFamily="34" charset="0"/>
              </a:rPr>
              <a:t> Właściwe poziomy sygnałów wejściowych na </a:t>
            </a:r>
            <a:r>
              <a:rPr lang="pl-PL" altLang="pl-PL" sz="2400" dirty="0" err="1" smtClean="0">
                <a:solidFill>
                  <a:srgbClr val="0D3261"/>
                </a:solidFill>
                <a:latin typeface="Myriad Pro" pitchFamily="34" charset="0"/>
              </a:rPr>
              <a:t>multiswitche</a:t>
            </a:r>
            <a:endParaRPr lang="pl-PL" altLang="pl-PL" sz="2400" dirty="0" smtClean="0">
              <a:solidFill>
                <a:srgbClr val="0D3261"/>
              </a:solidFill>
              <a:latin typeface="Myriad Pro" pitchFamily="34" charset="0"/>
            </a:endParaRP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  <a:defRPr/>
            </a:pPr>
            <a:r>
              <a:rPr lang="pl-PL" altLang="pl-PL" sz="2400" dirty="0" smtClean="0">
                <a:solidFill>
                  <a:srgbClr val="0D3261"/>
                </a:solidFill>
                <a:latin typeface="Myriad Pro" pitchFamily="34" charset="0"/>
              </a:rPr>
              <a:t> Wzmacniacze i rozgałęźniki sygnałów RTV + SAT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  <a:defRPr/>
            </a:pPr>
            <a:r>
              <a:rPr lang="pl-PL" altLang="pl-PL" sz="2400" dirty="0" smtClean="0">
                <a:solidFill>
                  <a:srgbClr val="0D3261"/>
                </a:solidFill>
                <a:latin typeface="Myriad Pro" pitchFamily="34" charset="0"/>
              </a:rPr>
              <a:t> Dystrybucja sygnałów RTV + SAT w wiązkach </a:t>
            </a:r>
            <a:r>
              <a:rPr lang="pl-PL" altLang="pl-PL" sz="2400" dirty="0" smtClean="0">
                <a:solidFill>
                  <a:srgbClr val="0D3261"/>
                </a:solidFill>
                <a:latin typeface="Myriad Pro" pitchFamily="34" charset="0"/>
              </a:rPr>
              <a:t>kabli współosiowych</a:t>
            </a:r>
            <a:endParaRPr lang="pl-PL" altLang="pl-PL" sz="2400" dirty="0" smtClean="0">
              <a:solidFill>
                <a:srgbClr val="0D3261"/>
              </a:solidFill>
              <a:latin typeface="Myriad Pro" pitchFamily="34" charset="0"/>
            </a:endParaRP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  <a:defRPr/>
            </a:pPr>
            <a:r>
              <a:rPr lang="pl-PL" altLang="pl-PL" sz="2400" dirty="0" smtClean="0">
                <a:solidFill>
                  <a:srgbClr val="0D3261"/>
                </a:solidFill>
                <a:latin typeface="Myriad Pro" pitchFamily="34" charset="0"/>
              </a:rPr>
              <a:t> Dystrybucja sygnałów RTV + SAT poprzez </a:t>
            </a:r>
            <a:r>
              <a:rPr lang="pl-PL" altLang="pl-PL" sz="2400" dirty="0" smtClean="0">
                <a:solidFill>
                  <a:srgbClr val="0D3261"/>
                </a:solidFill>
                <a:latin typeface="Myriad Pro" pitchFamily="34" charset="0"/>
              </a:rPr>
              <a:t>okablowanie </a:t>
            </a:r>
            <a:r>
              <a:rPr lang="pl-PL" altLang="pl-PL" sz="2400" dirty="0" smtClean="0">
                <a:solidFill>
                  <a:srgbClr val="0D3261"/>
                </a:solidFill>
                <a:latin typeface="Myriad Pro" pitchFamily="34" charset="0"/>
              </a:rPr>
              <a:t>światłowodowe </a:t>
            </a:r>
          </a:p>
        </p:txBody>
      </p:sp>
    </p:spTree>
    <p:extLst>
      <p:ext uri="{BB962C8B-B14F-4D97-AF65-F5344CB8AC3E}">
        <p14:creationId xmlns:p14="http://schemas.microsoft.com/office/powerpoint/2010/main" val="99022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4605" y="1292528"/>
            <a:ext cx="8329612" cy="565150"/>
          </a:xfrm>
        </p:spPr>
        <p:txBody>
          <a:bodyPr/>
          <a:lstStyle/>
          <a:p>
            <a:pPr eaLnBrk="1" hangingPunct="1"/>
            <a:r>
              <a:rPr lang="pl-PL" altLang="pl-PL" sz="3200" smtClean="0">
                <a:solidFill>
                  <a:srgbClr val="0E7392"/>
                </a:solidFill>
                <a:latin typeface="Dosis" panose="02010503020202060003" pitchFamily="2" charset="-18"/>
              </a:rPr>
              <a:t>Przykładowy projekt systemu multiswitchowego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1994605" y="2338691"/>
            <a:ext cx="7616825" cy="313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marL="215900" indent="-215900"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 Budynek z 8 klatkami schodowymi, na których zostaną zlokalizowane węzły dystrybucyjne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 Dystrybucja sygnałów RTV i SAT poprzez okablowanie wykonane z kabli współosiowych</a:t>
            </a:r>
          </a:p>
        </p:txBody>
      </p:sp>
    </p:spTree>
    <p:extLst>
      <p:ext uri="{BB962C8B-B14F-4D97-AF65-F5344CB8AC3E}">
        <p14:creationId xmlns:p14="http://schemas.microsoft.com/office/powerpoint/2010/main" val="132375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470" y="1290845"/>
            <a:ext cx="9042400" cy="426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70695" y="452645"/>
            <a:ext cx="8099425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Dystrybucja sygnałów po kablach współosiowych </a:t>
            </a:r>
          </a:p>
        </p:txBody>
      </p:sp>
      <p:sp>
        <p:nvSpPr>
          <p:cNvPr id="6" name="pole tekstowe 2"/>
          <p:cNvSpPr txBox="1">
            <a:spLocks noChangeArrowheads="1"/>
          </p:cNvSpPr>
          <p:nvPr/>
        </p:nvSpPr>
        <p:spPr bwMode="auto">
          <a:xfrm>
            <a:off x="1594457" y="3659395"/>
            <a:ext cx="754063" cy="58578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38</a:t>
            </a:r>
          </a:p>
        </p:txBody>
      </p:sp>
      <p:sp>
        <p:nvSpPr>
          <p:cNvPr id="7" name="pole tekstowe 2"/>
          <p:cNvSpPr txBox="1">
            <a:spLocks noChangeArrowheads="1"/>
          </p:cNvSpPr>
          <p:nvPr/>
        </p:nvSpPr>
        <p:spPr bwMode="auto">
          <a:xfrm>
            <a:off x="2808895" y="3659395"/>
            <a:ext cx="754062" cy="58578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38</a:t>
            </a:r>
          </a:p>
        </p:txBody>
      </p:sp>
      <p:sp>
        <p:nvSpPr>
          <p:cNvPr id="8" name="pole tekstowe 2"/>
          <p:cNvSpPr txBox="1">
            <a:spLocks noChangeArrowheads="1"/>
          </p:cNvSpPr>
          <p:nvPr/>
        </p:nvSpPr>
        <p:spPr bwMode="auto">
          <a:xfrm>
            <a:off x="4199545" y="3659395"/>
            <a:ext cx="754062" cy="58578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32</a:t>
            </a:r>
          </a:p>
        </p:txBody>
      </p:sp>
      <p:sp>
        <p:nvSpPr>
          <p:cNvPr id="9" name="pole tekstowe 2"/>
          <p:cNvSpPr txBox="1">
            <a:spLocks noChangeArrowheads="1"/>
          </p:cNvSpPr>
          <p:nvPr/>
        </p:nvSpPr>
        <p:spPr bwMode="auto">
          <a:xfrm>
            <a:off x="5458432" y="3659395"/>
            <a:ext cx="754063" cy="58578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11</a:t>
            </a:r>
          </a:p>
        </p:txBody>
      </p:sp>
      <p:sp>
        <p:nvSpPr>
          <p:cNvPr id="10" name="pole tekstowe 2"/>
          <p:cNvSpPr txBox="1">
            <a:spLocks noChangeArrowheads="1"/>
          </p:cNvSpPr>
          <p:nvPr/>
        </p:nvSpPr>
        <p:spPr bwMode="auto">
          <a:xfrm>
            <a:off x="6115657" y="3659395"/>
            <a:ext cx="754063" cy="58578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31</a:t>
            </a:r>
          </a:p>
        </p:txBody>
      </p:sp>
      <p:sp>
        <p:nvSpPr>
          <p:cNvPr id="11" name="pole tekstowe 2"/>
          <p:cNvSpPr txBox="1">
            <a:spLocks noChangeArrowheads="1"/>
          </p:cNvSpPr>
          <p:nvPr/>
        </p:nvSpPr>
        <p:spPr bwMode="auto">
          <a:xfrm>
            <a:off x="7338032" y="3659395"/>
            <a:ext cx="755650" cy="58578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33</a:t>
            </a:r>
          </a:p>
        </p:txBody>
      </p:sp>
      <p:sp>
        <p:nvSpPr>
          <p:cNvPr id="12" name="pole tekstowe 2"/>
          <p:cNvSpPr txBox="1">
            <a:spLocks noChangeArrowheads="1"/>
          </p:cNvSpPr>
          <p:nvPr/>
        </p:nvSpPr>
        <p:spPr bwMode="auto">
          <a:xfrm>
            <a:off x="8582632" y="3659395"/>
            <a:ext cx="754063" cy="58578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16</a:t>
            </a:r>
          </a:p>
        </p:txBody>
      </p:sp>
      <p:sp>
        <p:nvSpPr>
          <p:cNvPr id="13" name="pole tekstowe 2"/>
          <p:cNvSpPr txBox="1">
            <a:spLocks noChangeArrowheads="1"/>
          </p:cNvSpPr>
          <p:nvPr/>
        </p:nvSpPr>
        <p:spPr bwMode="auto">
          <a:xfrm>
            <a:off x="9485920" y="3659395"/>
            <a:ext cx="754062" cy="58578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89016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1790" y="1395895"/>
            <a:ext cx="8329612" cy="565150"/>
          </a:xfrm>
        </p:spPr>
        <p:txBody>
          <a:bodyPr/>
          <a:lstStyle/>
          <a:p>
            <a:pPr eaLnBrk="1" hangingPunct="1"/>
            <a:r>
              <a:rPr lang="pl-PL" altLang="pl-PL" sz="3200" dirty="0" smtClean="0">
                <a:solidFill>
                  <a:srgbClr val="0E7392"/>
                </a:solidFill>
                <a:latin typeface="Dosis" panose="02010503020202060003" pitchFamily="2" charset="-18"/>
              </a:rPr>
              <a:t>Podstawowe wymagania funkcjonalne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2061790" y="2300770"/>
            <a:ext cx="8608860" cy="385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marL="215900" indent="-215900"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 Odbiór sygnałów radiowych UKF i DAB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 Odbiór telewizji naziemnej DVB-T obecnie w </a:t>
            </a:r>
            <a:r>
              <a:rPr lang="pl-PL" altLang="pl-PL" sz="2400" dirty="0" smtClean="0">
                <a:solidFill>
                  <a:srgbClr val="0D3261"/>
                </a:solidFill>
                <a:latin typeface="Myriad Pro" panose="020B0503030403020204" pitchFamily="34" charset="0"/>
              </a:rPr>
              <a:t>UHF, już niedługo </a:t>
            </a: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również w VHF III (174 ÷ 230 MHz)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 Odbiór multipleksu DVB-T nadawanego przez Cyfrowy Polsat (polaryzacja pionowa w UHF)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 Odbiór sygnałów satelitarnych z dwóch pozycji satelitarnych – np. Hot Bird 13°E + Astra 19,2°E</a:t>
            </a:r>
          </a:p>
        </p:txBody>
      </p:sp>
    </p:spTree>
    <p:extLst>
      <p:ext uri="{BB962C8B-B14F-4D97-AF65-F5344CB8AC3E}">
        <p14:creationId xmlns:p14="http://schemas.microsoft.com/office/powerpoint/2010/main" val="62059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422" y="1219283"/>
            <a:ext cx="9042400" cy="426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978647" y="381083"/>
            <a:ext cx="8099425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Obliczenie </a:t>
            </a:r>
            <a:r>
              <a:rPr lang="pl-PL" altLang="pl-PL" sz="2800" b="1" smtClean="0">
                <a:solidFill>
                  <a:srgbClr val="0E7392"/>
                </a:solidFill>
                <a:latin typeface="Dosis" panose="02010503020202060003" pitchFamily="2" charset="-18"/>
              </a:rPr>
              <a:t>liczby portów </a:t>
            </a:r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multiswitchowych</a:t>
            </a:r>
          </a:p>
        </p:txBody>
      </p:sp>
      <p:sp>
        <p:nvSpPr>
          <p:cNvPr id="4" name="pole tekstowe 2"/>
          <p:cNvSpPr txBox="1">
            <a:spLocks noChangeArrowheads="1"/>
          </p:cNvSpPr>
          <p:nvPr/>
        </p:nvSpPr>
        <p:spPr bwMode="auto">
          <a:xfrm>
            <a:off x="1602409" y="3587833"/>
            <a:ext cx="754063" cy="58578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38</a:t>
            </a:r>
          </a:p>
        </p:txBody>
      </p:sp>
      <p:sp>
        <p:nvSpPr>
          <p:cNvPr id="5" name="pole tekstowe 2"/>
          <p:cNvSpPr txBox="1">
            <a:spLocks noChangeArrowheads="1"/>
          </p:cNvSpPr>
          <p:nvPr/>
        </p:nvSpPr>
        <p:spPr bwMode="auto">
          <a:xfrm>
            <a:off x="2816847" y="3587833"/>
            <a:ext cx="754062" cy="58578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38</a:t>
            </a:r>
          </a:p>
        </p:txBody>
      </p:sp>
      <p:sp>
        <p:nvSpPr>
          <p:cNvPr id="6" name="pole tekstowe 2"/>
          <p:cNvSpPr txBox="1">
            <a:spLocks noChangeArrowheads="1"/>
          </p:cNvSpPr>
          <p:nvPr/>
        </p:nvSpPr>
        <p:spPr bwMode="auto">
          <a:xfrm>
            <a:off x="4207497" y="3587833"/>
            <a:ext cx="754062" cy="58578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32</a:t>
            </a:r>
          </a:p>
        </p:txBody>
      </p:sp>
      <p:sp>
        <p:nvSpPr>
          <p:cNvPr id="7" name="pole tekstowe 2"/>
          <p:cNvSpPr txBox="1">
            <a:spLocks noChangeArrowheads="1"/>
          </p:cNvSpPr>
          <p:nvPr/>
        </p:nvSpPr>
        <p:spPr bwMode="auto">
          <a:xfrm>
            <a:off x="5466384" y="3587833"/>
            <a:ext cx="754063" cy="58578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11</a:t>
            </a:r>
          </a:p>
        </p:txBody>
      </p:sp>
      <p:sp>
        <p:nvSpPr>
          <p:cNvPr id="8" name="pole tekstowe 2"/>
          <p:cNvSpPr txBox="1">
            <a:spLocks noChangeArrowheads="1"/>
          </p:cNvSpPr>
          <p:nvPr/>
        </p:nvSpPr>
        <p:spPr bwMode="auto">
          <a:xfrm>
            <a:off x="6123609" y="3587833"/>
            <a:ext cx="754063" cy="58578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31</a:t>
            </a:r>
          </a:p>
        </p:txBody>
      </p:sp>
      <p:sp>
        <p:nvSpPr>
          <p:cNvPr id="9" name="pole tekstowe 2"/>
          <p:cNvSpPr txBox="1">
            <a:spLocks noChangeArrowheads="1"/>
          </p:cNvSpPr>
          <p:nvPr/>
        </p:nvSpPr>
        <p:spPr bwMode="auto">
          <a:xfrm>
            <a:off x="7345984" y="3587833"/>
            <a:ext cx="755650" cy="58578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33</a:t>
            </a:r>
          </a:p>
        </p:txBody>
      </p:sp>
      <p:sp>
        <p:nvSpPr>
          <p:cNvPr id="10" name="pole tekstowe 2"/>
          <p:cNvSpPr txBox="1">
            <a:spLocks noChangeArrowheads="1"/>
          </p:cNvSpPr>
          <p:nvPr/>
        </p:nvSpPr>
        <p:spPr bwMode="auto">
          <a:xfrm>
            <a:off x="8590584" y="3587833"/>
            <a:ext cx="754063" cy="58578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16</a:t>
            </a:r>
          </a:p>
        </p:txBody>
      </p:sp>
      <p:sp>
        <p:nvSpPr>
          <p:cNvPr id="11" name="pole tekstowe 2"/>
          <p:cNvSpPr txBox="1">
            <a:spLocks noChangeArrowheads="1"/>
          </p:cNvSpPr>
          <p:nvPr/>
        </p:nvSpPr>
        <p:spPr bwMode="auto">
          <a:xfrm>
            <a:off x="9493872" y="3587833"/>
            <a:ext cx="754062" cy="58578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17</a:t>
            </a:r>
          </a:p>
        </p:txBody>
      </p:sp>
      <p:sp>
        <p:nvSpPr>
          <p:cNvPr id="12" name="pole tekstowe 2"/>
          <p:cNvSpPr txBox="1">
            <a:spLocks noChangeArrowheads="1"/>
          </p:cNvSpPr>
          <p:nvPr/>
        </p:nvSpPr>
        <p:spPr bwMode="auto">
          <a:xfrm>
            <a:off x="1602409" y="1576471"/>
            <a:ext cx="754063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6600"/>
                </a:solidFill>
                <a:latin typeface="Myriad Pro" panose="020B0503030403020204" pitchFamily="34" charset="0"/>
              </a:rPr>
              <a:t>40</a:t>
            </a:r>
          </a:p>
        </p:txBody>
      </p:sp>
      <p:sp>
        <p:nvSpPr>
          <p:cNvPr id="13" name="pole tekstowe 2"/>
          <p:cNvSpPr txBox="1">
            <a:spLocks noChangeArrowheads="1"/>
          </p:cNvSpPr>
          <p:nvPr/>
        </p:nvSpPr>
        <p:spPr bwMode="auto">
          <a:xfrm>
            <a:off x="2816847" y="1576471"/>
            <a:ext cx="754062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6600"/>
                </a:solidFill>
                <a:latin typeface="Myriad Pro" panose="020B0503030403020204" pitchFamily="34" charset="0"/>
              </a:rPr>
              <a:t>40</a:t>
            </a:r>
          </a:p>
        </p:txBody>
      </p:sp>
      <p:sp>
        <p:nvSpPr>
          <p:cNvPr id="14" name="pole tekstowe 2"/>
          <p:cNvSpPr txBox="1">
            <a:spLocks noChangeArrowheads="1"/>
          </p:cNvSpPr>
          <p:nvPr/>
        </p:nvSpPr>
        <p:spPr bwMode="auto">
          <a:xfrm>
            <a:off x="4207497" y="1576471"/>
            <a:ext cx="754062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6600"/>
                </a:solidFill>
                <a:latin typeface="Myriad Pro" panose="020B0503030403020204" pitchFamily="34" charset="0"/>
              </a:rPr>
              <a:t>32</a:t>
            </a:r>
          </a:p>
        </p:txBody>
      </p:sp>
      <p:sp>
        <p:nvSpPr>
          <p:cNvPr id="15" name="pole tekstowe 2"/>
          <p:cNvSpPr txBox="1">
            <a:spLocks noChangeArrowheads="1"/>
          </p:cNvSpPr>
          <p:nvPr/>
        </p:nvSpPr>
        <p:spPr bwMode="auto">
          <a:xfrm>
            <a:off x="5398122" y="1576471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6600"/>
                </a:solidFill>
                <a:latin typeface="Myriad Pro" panose="020B0503030403020204" pitchFamily="34" charset="0"/>
              </a:rPr>
              <a:t>12</a:t>
            </a:r>
          </a:p>
        </p:txBody>
      </p:sp>
      <p:sp>
        <p:nvSpPr>
          <p:cNvPr id="16" name="pole tekstowe 2"/>
          <p:cNvSpPr txBox="1">
            <a:spLocks noChangeArrowheads="1"/>
          </p:cNvSpPr>
          <p:nvPr/>
        </p:nvSpPr>
        <p:spPr bwMode="auto">
          <a:xfrm>
            <a:off x="6220447" y="1576471"/>
            <a:ext cx="754062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6600"/>
                </a:solidFill>
                <a:latin typeface="Myriad Pro" panose="020B0503030403020204" pitchFamily="34" charset="0"/>
              </a:rPr>
              <a:t>32</a:t>
            </a:r>
          </a:p>
        </p:txBody>
      </p:sp>
      <p:sp>
        <p:nvSpPr>
          <p:cNvPr id="17" name="pole tekstowe 2"/>
          <p:cNvSpPr txBox="1">
            <a:spLocks noChangeArrowheads="1"/>
          </p:cNvSpPr>
          <p:nvPr/>
        </p:nvSpPr>
        <p:spPr bwMode="auto">
          <a:xfrm>
            <a:off x="7345984" y="1576471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6600"/>
                </a:solidFill>
                <a:latin typeface="Myriad Pro" panose="020B0503030403020204" pitchFamily="34" charset="0"/>
              </a:rPr>
              <a:t>36</a:t>
            </a:r>
          </a:p>
        </p:txBody>
      </p:sp>
      <p:sp>
        <p:nvSpPr>
          <p:cNvPr id="18" name="pole tekstowe 2"/>
          <p:cNvSpPr txBox="1">
            <a:spLocks noChangeArrowheads="1"/>
          </p:cNvSpPr>
          <p:nvPr/>
        </p:nvSpPr>
        <p:spPr bwMode="auto">
          <a:xfrm>
            <a:off x="8590584" y="1576471"/>
            <a:ext cx="754063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6600"/>
                </a:solidFill>
                <a:latin typeface="Myriad Pro" panose="020B0503030403020204" pitchFamily="34" charset="0"/>
              </a:rPr>
              <a:t>16</a:t>
            </a:r>
          </a:p>
        </p:txBody>
      </p:sp>
      <p:sp>
        <p:nvSpPr>
          <p:cNvPr id="19" name="pole tekstowe 2"/>
          <p:cNvSpPr txBox="1">
            <a:spLocks noChangeArrowheads="1"/>
          </p:cNvSpPr>
          <p:nvPr/>
        </p:nvSpPr>
        <p:spPr bwMode="auto">
          <a:xfrm>
            <a:off x="9493872" y="1576471"/>
            <a:ext cx="754062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6600"/>
                </a:solidFill>
                <a:latin typeface="Myriad Pro" panose="020B0503030403020204" pitchFamily="34" charset="0"/>
              </a:rPr>
              <a:t>20</a:t>
            </a:r>
          </a:p>
        </p:txBody>
      </p:sp>
      <p:sp>
        <p:nvSpPr>
          <p:cNvPr id="20" name="Strzałka w górę 1"/>
          <p:cNvSpPr/>
          <p:nvPr/>
        </p:nvSpPr>
        <p:spPr>
          <a:xfrm>
            <a:off x="1872284" y="2160671"/>
            <a:ext cx="212725" cy="1427162"/>
          </a:xfrm>
          <a:prstGeom prst="upArrow">
            <a:avLst/>
          </a:prstGeom>
          <a:solidFill>
            <a:srgbClr val="0066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21" name="Strzałka w górę 20"/>
          <p:cNvSpPr/>
          <p:nvPr/>
        </p:nvSpPr>
        <p:spPr>
          <a:xfrm>
            <a:off x="3105772" y="2160671"/>
            <a:ext cx="212725" cy="1427162"/>
          </a:xfrm>
          <a:prstGeom prst="upArrow">
            <a:avLst/>
          </a:prstGeom>
          <a:solidFill>
            <a:srgbClr val="0066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22" name="Strzałka w górę 21"/>
          <p:cNvSpPr/>
          <p:nvPr/>
        </p:nvSpPr>
        <p:spPr>
          <a:xfrm>
            <a:off x="4509122" y="2160671"/>
            <a:ext cx="211137" cy="1427162"/>
          </a:xfrm>
          <a:prstGeom prst="upArrow">
            <a:avLst/>
          </a:prstGeom>
          <a:solidFill>
            <a:srgbClr val="0066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23" name="Strzałka w górę 22"/>
          <p:cNvSpPr/>
          <p:nvPr/>
        </p:nvSpPr>
        <p:spPr>
          <a:xfrm>
            <a:off x="5758484" y="2160671"/>
            <a:ext cx="212725" cy="1427162"/>
          </a:xfrm>
          <a:prstGeom prst="upArrow">
            <a:avLst/>
          </a:prstGeom>
          <a:solidFill>
            <a:srgbClr val="0066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24" name="Strzałka w górę 23"/>
          <p:cNvSpPr/>
          <p:nvPr/>
        </p:nvSpPr>
        <p:spPr>
          <a:xfrm>
            <a:off x="6525247" y="2160671"/>
            <a:ext cx="212725" cy="1427162"/>
          </a:xfrm>
          <a:prstGeom prst="upArrow">
            <a:avLst/>
          </a:prstGeom>
          <a:solidFill>
            <a:srgbClr val="0066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25" name="Strzałka w górę 24"/>
          <p:cNvSpPr/>
          <p:nvPr/>
        </p:nvSpPr>
        <p:spPr>
          <a:xfrm>
            <a:off x="7647609" y="2160671"/>
            <a:ext cx="211138" cy="1427162"/>
          </a:xfrm>
          <a:prstGeom prst="upArrow">
            <a:avLst/>
          </a:prstGeom>
          <a:solidFill>
            <a:srgbClr val="0066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26" name="Strzałka w górę 25"/>
          <p:cNvSpPr/>
          <p:nvPr/>
        </p:nvSpPr>
        <p:spPr>
          <a:xfrm>
            <a:off x="8900147" y="2160671"/>
            <a:ext cx="211137" cy="1427162"/>
          </a:xfrm>
          <a:prstGeom prst="upArrow">
            <a:avLst/>
          </a:prstGeom>
          <a:solidFill>
            <a:srgbClr val="0066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27" name="Strzałka w górę 26"/>
          <p:cNvSpPr/>
          <p:nvPr/>
        </p:nvSpPr>
        <p:spPr>
          <a:xfrm>
            <a:off x="9803434" y="2160671"/>
            <a:ext cx="212725" cy="1427162"/>
          </a:xfrm>
          <a:prstGeom prst="upArrow">
            <a:avLst/>
          </a:prstGeom>
          <a:solidFill>
            <a:srgbClr val="0066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938" y="333375"/>
            <a:ext cx="8099425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Przeliczenie na </a:t>
            </a:r>
            <a:r>
              <a:rPr lang="pl-PL" altLang="pl-PL" sz="2800" b="1" smtClean="0">
                <a:solidFill>
                  <a:srgbClr val="0E7392"/>
                </a:solidFill>
                <a:latin typeface="Dosis" panose="02010503020202060003" pitchFamily="2" charset="-18"/>
              </a:rPr>
              <a:t>kaskady</a:t>
            </a:r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 multiswitchy</a:t>
            </a:r>
          </a:p>
        </p:txBody>
      </p:sp>
      <p:sp>
        <p:nvSpPr>
          <p:cNvPr id="3" name="pole tekstowe 2"/>
          <p:cNvSpPr txBox="1">
            <a:spLocks noChangeArrowheads="1"/>
          </p:cNvSpPr>
          <p:nvPr/>
        </p:nvSpPr>
        <p:spPr bwMode="auto">
          <a:xfrm>
            <a:off x="1554700" y="1528763"/>
            <a:ext cx="754063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6600"/>
                </a:solidFill>
                <a:latin typeface="Myriad Pro" panose="020B0503030403020204" pitchFamily="34" charset="0"/>
              </a:rPr>
              <a:t>40</a:t>
            </a:r>
          </a:p>
        </p:txBody>
      </p:sp>
      <p:sp>
        <p:nvSpPr>
          <p:cNvPr id="4" name="pole tekstowe 2"/>
          <p:cNvSpPr txBox="1">
            <a:spLocks noChangeArrowheads="1"/>
          </p:cNvSpPr>
          <p:nvPr/>
        </p:nvSpPr>
        <p:spPr bwMode="auto">
          <a:xfrm>
            <a:off x="2769138" y="1528763"/>
            <a:ext cx="754062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6600"/>
                </a:solidFill>
                <a:latin typeface="Myriad Pro" panose="020B0503030403020204" pitchFamily="34" charset="0"/>
              </a:rPr>
              <a:t>40</a:t>
            </a:r>
          </a:p>
        </p:txBody>
      </p:sp>
      <p:sp>
        <p:nvSpPr>
          <p:cNvPr id="5" name="pole tekstowe 2"/>
          <p:cNvSpPr txBox="1">
            <a:spLocks noChangeArrowheads="1"/>
          </p:cNvSpPr>
          <p:nvPr/>
        </p:nvSpPr>
        <p:spPr bwMode="auto">
          <a:xfrm>
            <a:off x="4159788" y="1528763"/>
            <a:ext cx="754062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6600"/>
                </a:solidFill>
                <a:latin typeface="Myriad Pro" panose="020B0503030403020204" pitchFamily="34" charset="0"/>
              </a:rPr>
              <a:t>32</a:t>
            </a:r>
          </a:p>
        </p:txBody>
      </p:sp>
      <p:sp>
        <p:nvSpPr>
          <p:cNvPr id="6" name="pole tekstowe 2"/>
          <p:cNvSpPr txBox="1">
            <a:spLocks noChangeArrowheads="1"/>
          </p:cNvSpPr>
          <p:nvPr/>
        </p:nvSpPr>
        <p:spPr bwMode="auto">
          <a:xfrm>
            <a:off x="7298275" y="1528763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6600"/>
                </a:solidFill>
                <a:latin typeface="Myriad Pro" panose="020B0503030403020204" pitchFamily="34" charset="0"/>
              </a:rPr>
              <a:t>36</a:t>
            </a:r>
          </a:p>
        </p:txBody>
      </p:sp>
      <p:sp>
        <p:nvSpPr>
          <p:cNvPr id="7" name="pole tekstowe 2"/>
          <p:cNvSpPr txBox="1">
            <a:spLocks noChangeArrowheads="1"/>
          </p:cNvSpPr>
          <p:nvPr/>
        </p:nvSpPr>
        <p:spPr bwMode="auto">
          <a:xfrm>
            <a:off x="8542875" y="1528763"/>
            <a:ext cx="754063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6600"/>
                </a:solidFill>
                <a:latin typeface="Myriad Pro" panose="020B0503030403020204" pitchFamily="34" charset="0"/>
              </a:rPr>
              <a:t>16</a:t>
            </a:r>
          </a:p>
        </p:txBody>
      </p:sp>
      <p:sp>
        <p:nvSpPr>
          <p:cNvPr id="8" name="pole tekstowe 2"/>
          <p:cNvSpPr txBox="1">
            <a:spLocks noChangeArrowheads="1"/>
          </p:cNvSpPr>
          <p:nvPr/>
        </p:nvSpPr>
        <p:spPr bwMode="auto">
          <a:xfrm>
            <a:off x="9446163" y="1528763"/>
            <a:ext cx="754062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6600"/>
                </a:solidFill>
                <a:latin typeface="Myriad Pro" panose="020B0503030403020204" pitchFamily="34" charset="0"/>
              </a:rPr>
              <a:t>20</a:t>
            </a:r>
          </a:p>
        </p:txBody>
      </p:sp>
      <p:pic>
        <p:nvPicPr>
          <p:cNvPr id="9" name="Obraz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700" y="4292600"/>
            <a:ext cx="754063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700" y="2338388"/>
            <a:ext cx="754063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700" y="3314700"/>
            <a:ext cx="754063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138" y="4284663"/>
            <a:ext cx="754062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az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138" y="2330450"/>
            <a:ext cx="754062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Obraz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138" y="3308350"/>
            <a:ext cx="754062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az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788" y="2330450"/>
            <a:ext cx="754062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Obraz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788" y="3308350"/>
            <a:ext cx="754062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Obraz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413" y="2344738"/>
            <a:ext cx="755650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az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800" y="2344738"/>
            <a:ext cx="755650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raz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800" y="3322638"/>
            <a:ext cx="755650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pole tekstowe 2"/>
          <p:cNvSpPr txBox="1">
            <a:spLocks noChangeArrowheads="1"/>
          </p:cNvSpPr>
          <p:nvPr/>
        </p:nvSpPr>
        <p:spPr bwMode="auto">
          <a:xfrm>
            <a:off x="5350413" y="1528763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6600"/>
                </a:solidFill>
                <a:latin typeface="Myriad Pro" panose="020B0503030403020204" pitchFamily="34" charset="0"/>
              </a:rPr>
              <a:t>12</a:t>
            </a:r>
          </a:p>
        </p:txBody>
      </p:sp>
      <p:sp>
        <p:nvSpPr>
          <p:cNvPr id="21" name="pole tekstowe 2"/>
          <p:cNvSpPr txBox="1">
            <a:spLocks noChangeArrowheads="1"/>
          </p:cNvSpPr>
          <p:nvPr/>
        </p:nvSpPr>
        <p:spPr bwMode="auto">
          <a:xfrm>
            <a:off x="6172738" y="1528763"/>
            <a:ext cx="754062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6600"/>
                </a:solidFill>
                <a:latin typeface="Myriad Pro" panose="020B0503030403020204" pitchFamily="34" charset="0"/>
              </a:rPr>
              <a:t>32</a:t>
            </a:r>
          </a:p>
        </p:txBody>
      </p:sp>
      <p:pic>
        <p:nvPicPr>
          <p:cNvPr id="22" name="Obraz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8275" y="4284663"/>
            <a:ext cx="7556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Obraz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8275" y="2330450"/>
            <a:ext cx="75565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Obraz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8275" y="3308350"/>
            <a:ext cx="755650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Obraz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875" y="2339975"/>
            <a:ext cx="754063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Obraz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6163" y="2330450"/>
            <a:ext cx="754062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Obraz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6163" y="3300413"/>
            <a:ext cx="754062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pole tekstowe 2"/>
          <p:cNvSpPr txBox="1">
            <a:spLocks noChangeArrowheads="1"/>
          </p:cNvSpPr>
          <p:nvPr/>
        </p:nvSpPr>
        <p:spPr bwMode="auto">
          <a:xfrm>
            <a:off x="1554700" y="4927600"/>
            <a:ext cx="754063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3</a:t>
            </a:r>
          </a:p>
        </p:txBody>
      </p:sp>
      <p:sp>
        <p:nvSpPr>
          <p:cNvPr id="29" name="pole tekstowe 2"/>
          <p:cNvSpPr txBox="1">
            <a:spLocks noChangeArrowheads="1"/>
          </p:cNvSpPr>
          <p:nvPr/>
        </p:nvSpPr>
        <p:spPr bwMode="auto">
          <a:xfrm>
            <a:off x="2769138" y="4927600"/>
            <a:ext cx="754062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3</a:t>
            </a:r>
          </a:p>
        </p:txBody>
      </p:sp>
      <p:sp>
        <p:nvSpPr>
          <p:cNvPr id="30" name="pole tekstowe 2"/>
          <p:cNvSpPr txBox="1">
            <a:spLocks noChangeArrowheads="1"/>
          </p:cNvSpPr>
          <p:nvPr/>
        </p:nvSpPr>
        <p:spPr bwMode="auto">
          <a:xfrm>
            <a:off x="4159788" y="4927600"/>
            <a:ext cx="754062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2</a:t>
            </a:r>
          </a:p>
        </p:txBody>
      </p:sp>
      <p:sp>
        <p:nvSpPr>
          <p:cNvPr id="31" name="pole tekstowe 2"/>
          <p:cNvSpPr txBox="1">
            <a:spLocks noChangeArrowheads="1"/>
          </p:cNvSpPr>
          <p:nvPr/>
        </p:nvSpPr>
        <p:spPr bwMode="auto">
          <a:xfrm>
            <a:off x="7298275" y="4927600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3</a:t>
            </a:r>
          </a:p>
        </p:txBody>
      </p:sp>
      <p:sp>
        <p:nvSpPr>
          <p:cNvPr id="32" name="pole tekstowe 2"/>
          <p:cNvSpPr txBox="1">
            <a:spLocks noChangeArrowheads="1"/>
          </p:cNvSpPr>
          <p:nvPr/>
        </p:nvSpPr>
        <p:spPr bwMode="auto">
          <a:xfrm>
            <a:off x="8317450" y="4922838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1</a:t>
            </a:r>
          </a:p>
        </p:txBody>
      </p:sp>
      <p:sp>
        <p:nvSpPr>
          <p:cNvPr id="33" name="pole tekstowe 2"/>
          <p:cNvSpPr txBox="1">
            <a:spLocks noChangeArrowheads="1"/>
          </p:cNvSpPr>
          <p:nvPr/>
        </p:nvSpPr>
        <p:spPr bwMode="auto">
          <a:xfrm>
            <a:off x="9365200" y="4927600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2</a:t>
            </a:r>
          </a:p>
        </p:txBody>
      </p:sp>
      <p:sp>
        <p:nvSpPr>
          <p:cNvPr id="34" name="pole tekstowe 2"/>
          <p:cNvSpPr txBox="1">
            <a:spLocks noChangeArrowheads="1"/>
          </p:cNvSpPr>
          <p:nvPr/>
        </p:nvSpPr>
        <p:spPr bwMode="auto">
          <a:xfrm>
            <a:off x="5210713" y="4922838"/>
            <a:ext cx="754062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1</a:t>
            </a:r>
          </a:p>
        </p:txBody>
      </p:sp>
      <p:sp>
        <p:nvSpPr>
          <p:cNvPr id="35" name="pole tekstowe 2"/>
          <p:cNvSpPr txBox="1">
            <a:spLocks noChangeArrowheads="1"/>
          </p:cNvSpPr>
          <p:nvPr/>
        </p:nvSpPr>
        <p:spPr bwMode="auto">
          <a:xfrm>
            <a:off x="6239413" y="4922838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7026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598" y="373131"/>
            <a:ext cx="8099425" cy="565150"/>
          </a:xfrm>
        </p:spPr>
        <p:txBody>
          <a:bodyPr/>
          <a:lstStyle/>
          <a:p>
            <a:pPr eaLnBrk="1" hangingPunct="1"/>
            <a:r>
              <a:rPr lang="pl-PL" altLang="pl-PL" sz="2800" b="1" smtClean="0">
                <a:solidFill>
                  <a:srgbClr val="0E7392"/>
                </a:solidFill>
                <a:latin typeface="Dosis" panose="02010503020202060003" pitchFamily="2" charset="-18"/>
              </a:rPr>
              <a:t>Dobór rozgałęźników </a:t>
            </a:r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sygnałów RTV-SAT</a:t>
            </a:r>
          </a:p>
        </p:txBody>
      </p:sp>
      <p:sp>
        <p:nvSpPr>
          <p:cNvPr id="3" name="pole tekstowe 2"/>
          <p:cNvSpPr txBox="1">
            <a:spLocks noChangeArrowheads="1"/>
          </p:cNvSpPr>
          <p:nvPr/>
        </p:nvSpPr>
        <p:spPr bwMode="auto">
          <a:xfrm>
            <a:off x="1697825" y="4935551"/>
            <a:ext cx="754063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3</a:t>
            </a:r>
          </a:p>
        </p:txBody>
      </p:sp>
      <p:sp>
        <p:nvSpPr>
          <p:cNvPr id="4" name="pole tekstowe 2"/>
          <p:cNvSpPr txBox="1">
            <a:spLocks noChangeArrowheads="1"/>
          </p:cNvSpPr>
          <p:nvPr/>
        </p:nvSpPr>
        <p:spPr bwMode="auto">
          <a:xfrm>
            <a:off x="2912263" y="4935551"/>
            <a:ext cx="754062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3</a:t>
            </a:r>
          </a:p>
        </p:txBody>
      </p:sp>
      <p:sp>
        <p:nvSpPr>
          <p:cNvPr id="5" name="pole tekstowe 2"/>
          <p:cNvSpPr txBox="1">
            <a:spLocks noChangeArrowheads="1"/>
          </p:cNvSpPr>
          <p:nvPr/>
        </p:nvSpPr>
        <p:spPr bwMode="auto">
          <a:xfrm>
            <a:off x="4302913" y="4935551"/>
            <a:ext cx="754062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2</a:t>
            </a:r>
          </a:p>
        </p:txBody>
      </p:sp>
      <p:sp>
        <p:nvSpPr>
          <p:cNvPr id="6" name="pole tekstowe 2"/>
          <p:cNvSpPr txBox="1">
            <a:spLocks noChangeArrowheads="1"/>
          </p:cNvSpPr>
          <p:nvPr/>
        </p:nvSpPr>
        <p:spPr bwMode="auto">
          <a:xfrm>
            <a:off x="7441400" y="4935551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3</a:t>
            </a:r>
          </a:p>
        </p:txBody>
      </p:sp>
      <p:sp>
        <p:nvSpPr>
          <p:cNvPr id="7" name="pole tekstowe 2"/>
          <p:cNvSpPr txBox="1">
            <a:spLocks noChangeArrowheads="1"/>
          </p:cNvSpPr>
          <p:nvPr/>
        </p:nvSpPr>
        <p:spPr bwMode="auto">
          <a:xfrm>
            <a:off x="8460575" y="4930789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1</a:t>
            </a:r>
          </a:p>
        </p:txBody>
      </p:sp>
      <p:sp>
        <p:nvSpPr>
          <p:cNvPr id="8" name="pole tekstowe 2"/>
          <p:cNvSpPr txBox="1">
            <a:spLocks noChangeArrowheads="1"/>
          </p:cNvSpPr>
          <p:nvPr/>
        </p:nvSpPr>
        <p:spPr bwMode="auto">
          <a:xfrm>
            <a:off x="9508325" y="4935551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2</a:t>
            </a:r>
          </a:p>
        </p:txBody>
      </p:sp>
      <p:sp>
        <p:nvSpPr>
          <p:cNvPr id="9" name="pole tekstowe 2"/>
          <p:cNvSpPr txBox="1">
            <a:spLocks noChangeArrowheads="1"/>
          </p:cNvSpPr>
          <p:nvPr/>
        </p:nvSpPr>
        <p:spPr bwMode="auto">
          <a:xfrm>
            <a:off x="5353838" y="4930789"/>
            <a:ext cx="754062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1</a:t>
            </a:r>
          </a:p>
        </p:txBody>
      </p:sp>
      <p:sp>
        <p:nvSpPr>
          <p:cNvPr id="10" name="pole tekstowe 2"/>
          <p:cNvSpPr txBox="1">
            <a:spLocks noChangeArrowheads="1"/>
          </p:cNvSpPr>
          <p:nvPr/>
        </p:nvSpPr>
        <p:spPr bwMode="auto">
          <a:xfrm>
            <a:off x="6382538" y="4930789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2</a:t>
            </a:r>
          </a:p>
        </p:txBody>
      </p:sp>
      <p:cxnSp>
        <p:nvCxnSpPr>
          <p:cNvPr id="11" name="Łącznik prosty ze strzałką 2"/>
          <p:cNvCxnSpPr>
            <a:endCxn id="12" idx="0"/>
          </p:cNvCxnSpPr>
          <p:nvPr/>
        </p:nvCxnSpPr>
        <p:spPr>
          <a:xfrm flipH="1">
            <a:off x="7804938" y="3209939"/>
            <a:ext cx="3175" cy="773112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ole tekstowe 36"/>
          <p:cNvSpPr txBox="1">
            <a:spLocks noChangeArrowheads="1"/>
          </p:cNvSpPr>
          <p:nvPr/>
        </p:nvSpPr>
        <p:spPr bwMode="auto">
          <a:xfrm>
            <a:off x="7342975" y="3983051"/>
            <a:ext cx="922338" cy="646113"/>
          </a:xfrm>
          <a:prstGeom prst="rect">
            <a:avLst/>
          </a:prstGeom>
          <a:solidFill>
            <a:schemeClr val="bg1">
              <a:alpha val="50195"/>
            </a:schemeClr>
          </a:solidFill>
          <a:ln w="25400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600" b="1">
                <a:solidFill>
                  <a:srgbClr val="000000"/>
                </a:solidFill>
              </a:rPr>
              <a:t>Splittery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000" b="1">
                <a:solidFill>
                  <a:srgbClr val="0000CC"/>
                </a:solidFill>
              </a:rPr>
              <a:t>1 : 3</a:t>
            </a:r>
            <a:endParaRPr lang="pl-PL" altLang="pl-PL" sz="2000" b="1">
              <a:solidFill>
                <a:srgbClr val="000000"/>
              </a:solidFill>
            </a:endParaRPr>
          </a:p>
        </p:txBody>
      </p:sp>
      <p:cxnSp>
        <p:nvCxnSpPr>
          <p:cNvPr id="13" name="Łącznik prosty ze strzałką 52"/>
          <p:cNvCxnSpPr/>
          <p:nvPr/>
        </p:nvCxnSpPr>
        <p:spPr>
          <a:xfrm>
            <a:off x="7804938" y="4629164"/>
            <a:ext cx="0" cy="306387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53"/>
          <p:cNvCxnSpPr/>
          <p:nvPr/>
        </p:nvCxnSpPr>
        <p:spPr>
          <a:xfrm>
            <a:off x="8051000" y="4629164"/>
            <a:ext cx="0" cy="306387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ze strzałką 54"/>
          <p:cNvCxnSpPr/>
          <p:nvPr/>
        </p:nvCxnSpPr>
        <p:spPr>
          <a:xfrm>
            <a:off x="7550938" y="4629164"/>
            <a:ext cx="0" cy="306387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55"/>
          <p:cNvCxnSpPr/>
          <p:nvPr/>
        </p:nvCxnSpPr>
        <p:spPr>
          <a:xfrm>
            <a:off x="8824113" y="3200414"/>
            <a:ext cx="1587" cy="1735137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ze strzałką 60"/>
          <p:cNvCxnSpPr/>
          <p:nvPr/>
        </p:nvCxnSpPr>
        <p:spPr>
          <a:xfrm flipH="1">
            <a:off x="9848050" y="3197239"/>
            <a:ext cx="6350" cy="785812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ole tekstowe 36"/>
          <p:cNvSpPr txBox="1">
            <a:spLocks noChangeArrowheads="1"/>
          </p:cNvSpPr>
          <p:nvPr/>
        </p:nvSpPr>
        <p:spPr bwMode="auto">
          <a:xfrm>
            <a:off x="9395613" y="3983051"/>
            <a:ext cx="922337" cy="646113"/>
          </a:xfrm>
          <a:prstGeom prst="rect">
            <a:avLst/>
          </a:prstGeom>
          <a:solidFill>
            <a:schemeClr val="bg1">
              <a:alpha val="50195"/>
            </a:schemeClr>
          </a:solidFill>
          <a:ln w="25400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600" b="1">
                <a:solidFill>
                  <a:srgbClr val="000000"/>
                </a:solidFill>
              </a:rPr>
              <a:t>Splittery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000" b="1">
                <a:solidFill>
                  <a:srgbClr val="0000CC"/>
                </a:solidFill>
              </a:rPr>
              <a:t>1 : 2</a:t>
            </a:r>
            <a:endParaRPr lang="pl-PL" altLang="pl-PL" sz="2000" b="1">
              <a:solidFill>
                <a:srgbClr val="000000"/>
              </a:solidFill>
            </a:endParaRPr>
          </a:p>
        </p:txBody>
      </p:sp>
      <p:cxnSp>
        <p:nvCxnSpPr>
          <p:cNvPr id="19" name="Łącznik prosty ze strzałką 63"/>
          <p:cNvCxnSpPr/>
          <p:nvPr/>
        </p:nvCxnSpPr>
        <p:spPr>
          <a:xfrm>
            <a:off x="10102050" y="4629164"/>
            <a:ext cx="0" cy="306387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ze strzałką 64"/>
          <p:cNvCxnSpPr/>
          <p:nvPr/>
        </p:nvCxnSpPr>
        <p:spPr>
          <a:xfrm>
            <a:off x="9601988" y="4629164"/>
            <a:ext cx="0" cy="306387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ze strzałką 65"/>
          <p:cNvCxnSpPr/>
          <p:nvPr/>
        </p:nvCxnSpPr>
        <p:spPr>
          <a:xfrm flipH="1">
            <a:off x="6777825" y="3197239"/>
            <a:ext cx="7938" cy="785812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ole tekstowe 36"/>
          <p:cNvSpPr txBox="1">
            <a:spLocks noChangeArrowheads="1"/>
          </p:cNvSpPr>
          <p:nvPr/>
        </p:nvSpPr>
        <p:spPr bwMode="auto">
          <a:xfrm>
            <a:off x="6323800" y="3983051"/>
            <a:ext cx="922338" cy="646113"/>
          </a:xfrm>
          <a:prstGeom prst="rect">
            <a:avLst/>
          </a:prstGeom>
          <a:solidFill>
            <a:schemeClr val="bg1">
              <a:alpha val="50195"/>
            </a:schemeClr>
          </a:solidFill>
          <a:ln w="25400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600" b="1">
                <a:solidFill>
                  <a:srgbClr val="000000"/>
                </a:solidFill>
              </a:rPr>
              <a:t>Splittery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000" b="1">
                <a:solidFill>
                  <a:srgbClr val="0000CC"/>
                </a:solidFill>
              </a:rPr>
              <a:t>1 : 2</a:t>
            </a:r>
            <a:endParaRPr lang="pl-PL" altLang="pl-PL" sz="2000" b="1">
              <a:solidFill>
                <a:srgbClr val="000000"/>
              </a:solidFill>
            </a:endParaRPr>
          </a:p>
        </p:txBody>
      </p:sp>
      <p:cxnSp>
        <p:nvCxnSpPr>
          <p:cNvPr id="23" name="Łącznik prosty ze strzałką 68"/>
          <p:cNvCxnSpPr/>
          <p:nvPr/>
        </p:nvCxnSpPr>
        <p:spPr>
          <a:xfrm>
            <a:off x="7031825" y="4629164"/>
            <a:ext cx="0" cy="306387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y ze strzałką 69"/>
          <p:cNvCxnSpPr/>
          <p:nvPr/>
        </p:nvCxnSpPr>
        <p:spPr>
          <a:xfrm>
            <a:off x="6531763" y="4629164"/>
            <a:ext cx="0" cy="306387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Łącznik prosty ze strzałką 70"/>
          <p:cNvCxnSpPr/>
          <p:nvPr/>
        </p:nvCxnSpPr>
        <p:spPr>
          <a:xfrm>
            <a:off x="5747538" y="3208351"/>
            <a:ext cx="3175" cy="1727200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ze strzałką 71"/>
          <p:cNvCxnSpPr/>
          <p:nvPr/>
        </p:nvCxnSpPr>
        <p:spPr>
          <a:xfrm flipH="1">
            <a:off x="4709313" y="3208351"/>
            <a:ext cx="9525" cy="774700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ole tekstowe 36"/>
          <p:cNvSpPr txBox="1">
            <a:spLocks noChangeArrowheads="1"/>
          </p:cNvSpPr>
          <p:nvPr/>
        </p:nvSpPr>
        <p:spPr bwMode="auto">
          <a:xfrm>
            <a:off x="4256875" y="3983051"/>
            <a:ext cx="922338" cy="646113"/>
          </a:xfrm>
          <a:prstGeom prst="rect">
            <a:avLst/>
          </a:prstGeom>
          <a:solidFill>
            <a:schemeClr val="bg1">
              <a:alpha val="50195"/>
            </a:schemeClr>
          </a:solidFill>
          <a:ln w="25400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600" b="1">
                <a:solidFill>
                  <a:srgbClr val="000000"/>
                </a:solidFill>
              </a:rPr>
              <a:t>Splittery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000" b="1">
                <a:solidFill>
                  <a:srgbClr val="0000CC"/>
                </a:solidFill>
              </a:rPr>
              <a:t>1 : 2</a:t>
            </a:r>
            <a:endParaRPr lang="pl-PL" altLang="pl-PL" sz="2000" b="1">
              <a:solidFill>
                <a:srgbClr val="000000"/>
              </a:solidFill>
            </a:endParaRPr>
          </a:p>
        </p:txBody>
      </p:sp>
      <p:cxnSp>
        <p:nvCxnSpPr>
          <p:cNvPr id="28" name="Łącznik prosty ze strzałką 73"/>
          <p:cNvCxnSpPr/>
          <p:nvPr/>
        </p:nvCxnSpPr>
        <p:spPr>
          <a:xfrm>
            <a:off x="4963313" y="4629164"/>
            <a:ext cx="0" cy="306387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Łącznik prosty ze strzałką 74"/>
          <p:cNvCxnSpPr/>
          <p:nvPr/>
        </p:nvCxnSpPr>
        <p:spPr>
          <a:xfrm>
            <a:off x="4464838" y="4629164"/>
            <a:ext cx="0" cy="306387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Łącznik prosty ze strzałką 75"/>
          <p:cNvCxnSpPr/>
          <p:nvPr/>
        </p:nvCxnSpPr>
        <p:spPr>
          <a:xfrm flipH="1">
            <a:off x="3258338" y="3197239"/>
            <a:ext cx="7937" cy="785812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ole tekstowe 36"/>
          <p:cNvSpPr txBox="1">
            <a:spLocks noChangeArrowheads="1"/>
          </p:cNvSpPr>
          <p:nvPr/>
        </p:nvSpPr>
        <p:spPr bwMode="auto">
          <a:xfrm>
            <a:off x="2805900" y="3983051"/>
            <a:ext cx="922338" cy="646113"/>
          </a:xfrm>
          <a:prstGeom prst="rect">
            <a:avLst/>
          </a:prstGeom>
          <a:solidFill>
            <a:schemeClr val="bg1">
              <a:alpha val="50195"/>
            </a:schemeClr>
          </a:solidFill>
          <a:ln w="25400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600" b="1">
                <a:solidFill>
                  <a:srgbClr val="000000"/>
                </a:solidFill>
              </a:rPr>
              <a:t>Splittery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000" b="1">
                <a:solidFill>
                  <a:srgbClr val="0000CC"/>
                </a:solidFill>
              </a:rPr>
              <a:t>1 : 3</a:t>
            </a:r>
            <a:endParaRPr lang="pl-PL" altLang="pl-PL" sz="2000" b="1">
              <a:solidFill>
                <a:srgbClr val="000000"/>
              </a:solidFill>
            </a:endParaRPr>
          </a:p>
        </p:txBody>
      </p:sp>
      <p:cxnSp>
        <p:nvCxnSpPr>
          <p:cNvPr id="32" name="Łącznik prosty ze strzałką 77"/>
          <p:cNvCxnSpPr/>
          <p:nvPr/>
        </p:nvCxnSpPr>
        <p:spPr>
          <a:xfrm>
            <a:off x="3266275" y="4629164"/>
            <a:ext cx="0" cy="306387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Łącznik prosty ze strzałką 78"/>
          <p:cNvCxnSpPr/>
          <p:nvPr/>
        </p:nvCxnSpPr>
        <p:spPr>
          <a:xfrm>
            <a:off x="3512338" y="4629164"/>
            <a:ext cx="0" cy="306387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Łącznik prosty ze strzałką 79"/>
          <p:cNvCxnSpPr/>
          <p:nvPr/>
        </p:nvCxnSpPr>
        <p:spPr>
          <a:xfrm>
            <a:off x="3013863" y="4629164"/>
            <a:ext cx="0" cy="306387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Łącznik prosty ze strzałką 80"/>
          <p:cNvCxnSpPr/>
          <p:nvPr/>
        </p:nvCxnSpPr>
        <p:spPr>
          <a:xfrm flipH="1">
            <a:off x="2051838" y="3167076"/>
            <a:ext cx="7937" cy="815975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pole tekstowe 36"/>
          <p:cNvSpPr txBox="1">
            <a:spLocks noChangeArrowheads="1"/>
          </p:cNvSpPr>
          <p:nvPr/>
        </p:nvSpPr>
        <p:spPr bwMode="auto">
          <a:xfrm>
            <a:off x="1597813" y="3983051"/>
            <a:ext cx="922337" cy="646113"/>
          </a:xfrm>
          <a:prstGeom prst="rect">
            <a:avLst/>
          </a:prstGeom>
          <a:solidFill>
            <a:schemeClr val="bg1">
              <a:alpha val="50195"/>
            </a:schemeClr>
          </a:solidFill>
          <a:ln w="25400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600" b="1">
                <a:solidFill>
                  <a:srgbClr val="000000"/>
                </a:solidFill>
              </a:rPr>
              <a:t>Splittery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000" b="1">
                <a:solidFill>
                  <a:srgbClr val="0000CC"/>
                </a:solidFill>
              </a:rPr>
              <a:t>1 : 3</a:t>
            </a:r>
            <a:endParaRPr lang="pl-PL" altLang="pl-PL" sz="2000" b="1">
              <a:solidFill>
                <a:srgbClr val="000000"/>
              </a:solidFill>
            </a:endParaRPr>
          </a:p>
        </p:txBody>
      </p:sp>
      <p:cxnSp>
        <p:nvCxnSpPr>
          <p:cNvPr id="37" name="Łącznik prosty ze strzałką 82"/>
          <p:cNvCxnSpPr/>
          <p:nvPr/>
        </p:nvCxnSpPr>
        <p:spPr>
          <a:xfrm>
            <a:off x="2059775" y="4629164"/>
            <a:ext cx="0" cy="306387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Łącznik prosty ze strzałką 83"/>
          <p:cNvCxnSpPr/>
          <p:nvPr/>
        </p:nvCxnSpPr>
        <p:spPr>
          <a:xfrm>
            <a:off x="2305838" y="4629164"/>
            <a:ext cx="0" cy="306387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Łącznik prosty ze strzałką 84"/>
          <p:cNvCxnSpPr/>
          <p:nvPr/>
        </p:nvCxnSpPr>
        <p:spPr>
          <a:xfrm>
            <a:off x="1805775" y="4629164"/>
            <a:ext cx="0" cy="306387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150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403" y="293619"/>
            <a:ext cx="8099425" cy="565150"/>
          </a:xfrm>
        </p:spPr>
        <p:txBody>
          <a:bodyPr/>
          <a:lstStyle/>
          <a:p>
            <a:pPr eaLnBrk="1" hangingPunct="1"/>
            <a:r>
              <a:rPr lang="pl-PL" altLang="pl-PL" sz="2800" b="1" smtClean="0">
                <a:solidFill>
                  <a:srgbClr val="0E7392"/>
                </a:solidFill>
                <a:latin typeface="Dosis" panose="02010503020202060003" pitchFamily="2" charset="-18"/>
              </a:rPr>
              <a:t>Dobór odgałęźników i wzmacniaczy </a:t>
            </a:r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RTV-SAT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2667690" y="5613332"/>
            <a:ext cx="559435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pl-PL" altLang="pl-PL" sz="2400" b="1">
                <a:solidFill>
                  <a:srgbClr val="0E7392"/>
                </a:solidFill>
                <a:latin typeface="Dosis" panose="02010503020202060003" pitchFamily="2" charset="-18"/>
              </a:rPr>
              <a:t>Na wszystkich wyjściach muszą być</a:t>
            </a:r>
          </a:p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pl-PL" altLang="pl-PL" sz="2400" b="1">
                <a:solidFill>
                  <a:srgbClr val="0E7392"/>
                </a:solidFill>
                <a:latin typeface="Dosis" panose="02010503020202060003" pitchFamily="2" charset="-18"/>
              </a:rPr>
              <a:t>podobne poziomy sygnałów</a:t>
            </a:r>
          </a:p>
        </p:txBody>
      </p:sp>
      <p:cxnSp>
        <p:nvCxnSpPr>
          <p:cNvPr id="4" name="Łącznik prosty ze strzałką 2"/>
          <p:cNvCxnSpPr>
            <a:endCxn id="5" idx="0"/>
          </p:cNvCxnSpPr>
          <p:nvPr/>
        </p:nvCxnSpPr>
        <p:spPr>
          <a:xfrm flipH="1">
            <a:off x="7757215" y="3157469"/>
            <a:ext cx="3175" cy="773113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ole tekstowe 36"/>
          <p:cNvSpPr txBox="1">
            <a:spLocks noChangeArrowheads="1"/>
          </p:cNvSpPr>
          <p:nvPr/>
        </p:nvSpPr>
        <p:spPr bwMode="auto">
          <a:xfrm>
            <a:off x="7295253" y="3930582"/>
            <a:ext cx="922337" cy="646112"/>
          </a:xfrm>
          <a:prstGeom prst="rect">
            <a:avLst/>
          </a:prstGeom>
          <a:solidFill>
            <a:schemeClr val="bg1">
              <a:alpha val="50195"/>
            </a:schemeClr>
          </a:solidFill>
          <a:ln w="25400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600" b="1">
                <a:solidFill>
                  <a:srgbClr val="000000"/>
                </a:solidFill>
              </a:rPr>
              <a:t>Splittery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000" b="1">
                <a:solidFill>
                  <a:srgbClr val="0000CC"/>
                </a:solidFill>
              </a:rPr>
              <a:t>1 : 3</a:t>
            </a:r>
            <a:endParaRPr lang="pl-PL" altLang="pl-PL" sz="2000" b="1">
              <a:solidFill>
                <a:srgbClr val="000000"/>
              </a:solidFill>
            </a:endParaRPr>
          </a:p>
        </p:txBody>
      </p:sp>
      <p:cxnSp>
        <p:nvCxnSpPr>
          <p:cNvPr id="6" name="Łącznik prosty ze strzałką 52"/>
          <p:cNvCxnSpPr/>
          <p:nvPr/>
        </p:nvCxnSpPr>
        <p:spPr>
          <a:xfrm>
            <a:off x="7757215" y="4576694"/>
            <a:ext cx="0" cy="30638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y ze strzałką 53"/>
          <p:cNvCxnSpPr/>
          <p:nvPr/>
        </p:nvCxnSpPr>
        <p:spPr>
          <a:xfrm>
            <a:off x="8003278" y="4576694"/>
            <a:ext cx="0" cy="30638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ze strzałką 54"/>
          <p:cNvCxnSpPr/>
          <p:nvPr/>
        </p:nvCxnSpPr>
        <p:spPr>
          <a:xfrm>
            <a:off x="7503215" y="4576694"/>
            <a:ext cx="0" cy="30638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ze strzałką 55"/>
          <p:cNvCxnSpPr>
            <a:stCxn id="34" idx="2"/>
          </p:cNvCxnSpPr>
          <p:nvPr/>
        </p:nvCxnSpPr>
        <p:spPr>
          <a:xfrm>
            <a:off x="8776390" y="3147944"/>
            <a:ext cx="1588" cy="173513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60"/>
          <p:cNvCxnSpPr/>
          <p:nvPr/>
        </p:nvCxnSpPr>
        <p:spPr>
          <a:xfrm flipH="1">
            <a:off x="9800328" y="3006657"/>
            <a:ext cx="7937" cy="923925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e tekstowe 36"/>
          <p:cNvSpPr txBox="1">
            <a:spLocks noChangeArrowheads="1"/>
          </p:cNvSpPr>
          <p:nvPr/>
        </p:nvSpPr>
        <p:spPr bwMode="auto">
          <a:xfrm>
            <a:off x="9347890" y="3930582"/>
            <a:ext cx="922338" cy="646112"/>
          </a:xfrm>
          <a:prstGeom prst="rect">
            <a:avLst/>
          </a:prstGeom>
          <a:solidFill>
            <a:schemeClr val="bg1">
              <a:alpha val="50195"/>
            </a:schemeClr>
          </a:solidFill>
          <a:ln w="25400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600" b="1">
                <a:solidFill>
                  <a:srgbClr val="000000"/>
                </a:solidFill>
              </a:rPr>
              <a:t>Splittery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000" b="1">
                <a:solidFill>
                  <a:srgbClr val="0000CC"/>
                </a:solidFill>
              </a:rPr>
              <a:t>1 : 2</a:t>
            </a:r>
            <a:endParaRPr lang="pl-PL" altLang="pl-PL" sz="2000" b="1">
              <a:solidFill>
                <a:srgbClr val="000000"/>
              </a:solidFill>
            </a:endParaRPr>
          </a:p>
        </p:txBody>
      </p:sp>
      <p:cxnSp>
        <p:nvCxnSpPr>
          <p:cNvPr id="12" name="Łącznik prosty ze strzałką 63"/>
          <p:cNvCxnSpPr/>
          <p:nvPr/>
        </p:nvCxnSpPr>
        <p:spPr>
          <a:xfrm>
            <a:off x="10054328" y="4576694"/>
            <a:ext cx="0" cy="30638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ze strzałką 64"/>
          <p:cNvCxnSpPr/>
          <p:nvPr/>
        </p:nvCxnSpPr>
        <p:spPr>
          <a:xfrm>
            <a:off x="9554265" y="4576694"/>
            <a:ext cx="0" cy="30638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65"/>
          <p:cNvCxnSpPr>
            <a:stCxn id="36" idx="2"/>
          </p:cNvCxnSpPr>
          <p:nvPr/>
        </p:nvCxnSpPr>
        <p:spPr>
          <a:xfrm flipH="1">
            <a:off x="6730103" y="3144769"/>
            <a:ext cx="7937" cy="785813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ole tekstowe 36"/>
          <p:cNvSpPr txBox="1">
            <a:spLocks noChangeArrowheads="1"/>
          </p:cNvSpPr>
          <p:nvPr/>
        </p:nvSpPr>
        <p:spPr bwMode="auto">
          <a:xfrm>
            <a:off x="6276078" y="3930582"/>
            <a:ext cx="922337" cy="646112"/>
          </a:xfrm>
          <a:prstGeom prst="rect">
            <a:avLst/>
          </a:prstGeom>
          <a:solidFill>
            <a:schemeClr val="bg1">
              <a:alpha val="50195"/>
            </a:schemeClr>
          </a:solidFill>
          <a:ln w="25400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600" b="1">
                <a:solidFill>
                  <a:srgbClr val="000000"/>
                </a:solidFill>
              </a:rPr>
              <a:t>Splittery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000" b="1">
                <a:solidFill>
                  <a:srgbClr val="0000CC"/>
                </a:solidFill>
              </a:rPr>
              <a:t>1 : 2</a:t>
            </a:r>
            <a:endParaRPr lang="pl-PL" altLang="pl-PL" sz="2000" b="1">
              <a:solidFill>
                <a:srgbClr val="000000"/>
              </a:solidFill>
            </a:endParaRPr>
          </a:p>
        </p:txBody>
      </p:sp>
      <p:cxnSp>
        <p:nvCxnSpPr>
          <p:cNvPr id="16" name="Łącznik prosty ze strzałką 68"/>
          <p:cNvCxnSpPr/>
          <p:nvPr/>
        </p:nvCxnSpPr>
        <p:spPr>
          <a:xfrm>
            <a:off x="6984103" y="4576694"/>
            <a:ext cx="0" cy="30638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ze strzałką 69"/>
          <p:cNvCxnSpPr/>
          <p:nvPr/>
        </p:nvCxnSpPr>
        <p:spPr>
          <a:xfrm>
            <a:off x="6484040" y="4576694"/>
            <a:ext cx="0" cy="30638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y ze strzałką 70"/>
          <p:cNvCxnSpPr/>
          <p:nvPr/>
        </p:nvCxnSpPr>
        <p:spPr>
          <a:xfrm>
            <a:off x="5699815" y="3155882"/>
            <a:ext cx="3175" cy="1727200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y ze strzałką 71"/>
          <p:cNvCxnSpPr>
            <a:stCxn id="39" idx="2"/>
          </p:cNvCxnSpPr>
          <p:nvPr/>
        </p:nvCxnSpPr>
        <p:spPr>
          <a:xfrm flipH="1">
            <a:off x="4661590" y="3155882"/>
            <a:ext cx="9525" cy="774700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ole tekstowe 36"/>
          <p:cNvSpPr txBox="1">
            <a:spLocks noChangeArrowheads="1"/>
          </p:cNvSpPr>
          <p:nvPr/>
        </p:nvSpPr>
        <p:spPr bwMode="auto">
          <a:xfrm>
            <a:off x="4209153" y="3930582"/>
            <a:ext cx="922337" cy="646112"/>
          </a:xfrm>
          <a:prstGeom prst="rect">
            <a:avLst/>
          </a:prstGeom>
          <a:solidFill>
            <a:schemeClr val="bg1">
              <a:alpha val="50195"/>
            </a:schemeClr>
          </a:solidFill>
          <a:ln w="25400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600" b="1">
                <a:solidFill>
                  <a:srgbClr val="000000"/>
                </a:solidFill>
              </a:rPr>
              <a:t>Splittery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000" b="1">
                <a:solidFill>
                  <a:srgbClr val="0000CC"/>
                </a:solidFill>
              </a:rPr>
              <a:t>1 : 2</a:t>
            </a:r>
            <a:endParaRPr lang="pl-PL" altLang="pl-PL" sz="2000" b="1">
              <a:solidFill>
                <a:srgbClr val="000000"/>
              </a:solidFill>
            </a:endParaRPr>
          </a:p>
        </p:txBody>
      </p:sp>
      <p:cxnSp>
        <p:nvCxnSpPr>
          <p:cNvPr id="21" name="Łącznik prosty ze strzałką 73"/>
          <p:cNvCxnSpPr/>
          <p:nvPr/>
        </p:nvCxnSpPr>
        <p:spPr>
          <a:xfrm>
            <a:off x="4915590" y="4576694"/>
            <a:ext cx="0" cy="30638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y ze strzałką 74"/>
          <p:cNvCxnSpPr/>
          <p:nvPr/>
        </p:nvCxnSpPr>
        <p:spPr>
          <a:xfrm>
            <a:off x="4417115" y="4576694"/>
            <a:ext cx="0" cy="30638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y ze strzałką 75"/>
          <p:cNvCxnSpPr>
            <a:stCxn id="40" idx="2"/>
          </p:cNvCxnSpPr>
          <p:nvPr/>
        </p:nvCxnSpPr>
        <p:spPr>
          <a:xfrm flipH="1">
            <a:off x="3210615" y="3144769"/>
            <a:ext cx="7938" cy="785813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ole tekstowe 36"/>
          <p:cNvSpPr txBox="1">
            <a:spLocks noChangeArrowheads="1"/>
          </p:cNvSpPr>
          <p:nvPr/>
        </p:nvSpPr>
        <p:spPr bwMode="auto">
          <a:xfrm>
            <a:off x="2758178" y="3930582"/>
            <a:ext cx="922337" cy="646112"/>
          </a:xfrm>
          <a:prstGeom prst="rect">
            <a:avLst/>
          </a:prstGeom>
          <a:solidFill>
            <a:schemeClr val="bg1">
              <a:alpha val="50195"/>
            </a:schemeClr>
          </a:solidFill>
          <a:ln w="25400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600" b="1">
                <a:solidFill>
                  <a:srgbClr val="000000"/>
                </a:solidFill>
              </a:rPr>
              <a:t>Splittery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000" b="1">
                <a:solidFill>
                  <a:srgbClr val="0000CC"/>
                </a:solidFill>
              </a:rPr>
              <a:t>1 : 3</a:t>
            </a:r>
            <a:endParaRPr lang="pl-PL" altLang="pl-PL" sz="2000" b="1">
              <a:solidFill>
                <a:srgbClr val="000000"/>
              </a:solidFill>
            </a:endParaRPr>
          </a:p>
        </p:txBody>
      </p:sp>
      <p:cxnSp>
        <p:nvCxnSpPr>
          <p:cNvPr id="25" name="Łącznik prosty ze strzałką 77"/>
          <p:cNvCxnSpPr/>
          <p:nvPr/>
        </p:nvCxnSpPr>
        <p:spPr>
          <a:xfrm>
            <a:off x="3218553" y="4576694"/>
            <a:ext cx="0" cy="30638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ze strzałką 78"/>
          <p:cNvCxnSpPr/>
          <p:nvPr/>
        </p:nvCxnSpPr>
        <p:spPr>
          <a:xfrm>
            <a:off x="3464615" y="4576694"/>
            <a:ext cx="0" cy="30638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Łącznik prosty ze strzałką 79"/>
          <p:cNvCxnSpPr/>
          <p:nvPr/>
        </p:nvCxnSpPr>
        <p:spPr>
          <a:xfrm>
            <a:off x="2966140" y="4576694"/>
            <a:ext cx="0" cy="30638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Łącznik prosty ze strzałką 80"/>
          <p:cNvCxnSpPr/>
          <p:nvPr/>
        </p:nvCxnSpPr>
        <p:spPr>
          <a:xfrm flipH="1">
            <a:off x="2004115" y="2998719"/>
            <a:ext cx="7938" cy="931863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ole tekstowe 36"/>
          <p:cNvSpPr txBox="1">
            <a:spLocks noChangeArrowheads="1"/>
          </p:cNvSpPr>
          <p:nvPr/>
        </p:nvSpPr>
        <p:spPr bwMode="auto">
          <a:xfrm>
            <a:off x="1550090" y="3930582"/>
            <a:ext cx="922338" cy="646112"/>
          </a:xfrm>
          <a:prstGeom prst="rect">
            <a:avLst/>
          </a:prstGeom>
          <a:solidFill>
            <a:schemeClr val="bg1">
              <a:alpha val="50195"/>
            </a:schemeClr>
          </a:solidFill>
          <a:ln w="25400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600" b="1">
                <a:solidFill>
                  <a:srgbClr val="000000"/>
                </a:solidFill>
              </a:rPr>
              <a:t>Splittery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000" b="1">
                <a:solidFill>
                  <a:srgbClr val="0000CC"/>
                </a:solidFill>
              </a:rPr>
              <a:t>1 : 3</a:t>
            </a:r>
            <a:endParaRPr lang="pl-PL" altLang="pl-PL" sz="2000" b="1">
              <a:solidFill>
                <a:srgbClr val="000000"/>
              </a:solidFill>
            </a:endParaRPr>
          </a:p>
        </p:txBody>
      </p:sp>
      <p:cxnSp>
        <p:nvCxnSpPr>
          <p:cNvPr id="30" name="Łącznik prosty ze strzałką 82"/>
          <p:cNvCxnSpPr/>
          <p:nvPr/>
        </p:nvCxnSpPr>
        <p:spPr>
          <a:xfrm>
            <a:off x="2012053" y="4576694"/>
            <a:ext cx="0" cy="30638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Łącznik prosty ze strzałką 83"/>
          <p:cNvCxnSpPr/>
          <p:nvPr/>
        </p:nvCxnSpPr>
        <p:spPr>
          <a:xfrm>
            <a:off x="2258115" y="4576694"/>
            <a:ext cx="0" cy="30638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Łącznik prosty ze strzałką 84"/>
          <p:cNvCxnSpPr/>
          <p:nvPr/>
        </p:nvCxnSpPr>
        <p:spPr>
          <a:xfrm>
            <a:off x="1758053" y="4576694"/>
            <a:ext cx="0" cy="30638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Łącznik prosty 10"/>
          <p:cNvCxnSpPr>
            <a:stCxn id="39" idx="1"/>
          </p:cNvCxnSpPr>
          <p:nvPr/>
        </p:nvCxnSpPr>
        <p:spPr>
          <a:xfrm>
            <a:off x="4425053" y="3003482"/>
            <a:ext cx="5383212" cy="0"/>
          </a:xfrm>
          <a:prstGeom prst="line">
            <a:avLst/>
          </a:prstGeom>
          <a:ln w="254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rostokąt 33"/>
          <p:cNvSpPr/>
          <p:nvPr/>
        </p:nvSpPr>
        <p:spPr>
          <a:xfrm>
            <a:off x="8528740" y="2841557"/>
            <a:ext cx="493713" cy="306387"/>
          </a:xfrm>
          <a:prstGeom prst="rect">
            <a:avLst/>
          </a:prstGeom>
          <a:ln w="254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35" name="Prostokąt 85"/>
          <p:cNvSpPr/>
          <p:nvPr/>
        </p:nvSpPr>
        <p:spPr>
          <a:xfrm>
            <a:off x="7488928" y="2851082"/>
            <a:ext cx="493712" cy="304800"/>
          </a:xfrm>
          <a:prstGeom prst="rect">
            <a:avLst/>
          </a:prstGeom>
          <a:ln w="254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36" name="Prostokąt 86"/>
          <p:cNvSpPr/>
          <p:nvPr/>
        </p:nvSpPr>
        <p:spPr>
          <a:xfrm>
            <a:off x="6490390" y="2839969"/>
            <a:ext cx="493713" cy="304800"/>
          </a:xfrm>
          <a:prstGeom prst="rect">
            <a:avLst/>
          </a:prstGeom>
          <a:ln w="254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37" name="Trójkąt równoramienny 87"/>
          <p:cNvSpPr/>
          <p:nvPr/>
        </p:nvSpPr>
        <p:spPr>
          <a:xfrm rot="5400000">
            <a:off x="5976834" y="2796313"/>
            <a:ext cx="481013" cy="415925"/>
          </a:xfrm>
          <a:prstGeom prst="triangle">
            <a:avLst/>
          </a:prstGeom>
          <a:solidFill>
            <a:srgbClr val="FF9966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38" name="Prostokąt 88"/>
          <p:cNvSpPr/>
          <p:nvPr/>
        </p:nvSpPr>
        <p:spPr>
          <a:xfrm>
            <a:off x="5450578" y="2851082"/>
            <a:ext cx="493712" cy="304800"/>
          </a:xfrm>
          <a:prstGeom prst="rect">
            <a:avLst/>
          </a:prstGeom>
          <a:ln w="254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39" name="Prostokąt 89"/>
          <p:cNvSpPr/>
          <p:nvPr/>
        </p:nvSpPr>
        <p:spPr>
          <a:xfrm>
            <a:off x="4425053" y="2851082"/>
            <a:ext cx="493712" cy="304800"/>
          </a:xfrm>
          <a:prstGeom prst="rect">
            <a:avLst/>
          </a:prstGeom>
          <a:ln w="254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40" name="Prostokąt 90"/>
          <p:cNvSpPr/>
          <p:nvPr/>
        </p:nvSpPr>
        <p:spPr>
          <a:xfrm>
            <a:off x="2972490" y="2839969"/>
            <a:ext cx="493713" cy="304800"/>
          </a:xfrm>
          <a:prstGeom prst="rect">
            <a:avLst/>
          </a:prstGeom>
          <a:ln w="254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41" name="Trójkąt równoramienny 91"/>
          <p:cNvSpPr/>
          <p:nvPr/>
        </p:nvSpPr>
        <p:spPr>
          <a:xfrm rot="10800000">
            <a:off x="3680515" y="1970019"/>
            <a:ext cx="482600" cy="415925"/>
          </a:xfrm>
          <a:prstGeom prst="triangle">
            <a:avLst/>
          </a:prstGeom>
          <a:solidFill>
            <a:srgbClr val="FF9966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42" name="Prostokąt 92"/>
          <p:cNvSpPr/>
          <p:nvPr/>
        </p:nvSpPr>
        <p:spPr>
          <a:xfrm>
            <a:off x="3674165" y="2397057"/>
            <a:ext cx="493713" cy="306387"/>
          </a:xfrm>
          <a:prstGeom prst="rect">
            <a:avLst/>
          </a:prstGeom>
          <a:ln w="254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prstClr val="white"/>
              </a:solidFill>
            </a:endParaRPr>
          </a:p>
        </p:txBody>
      </p:sp>
      <p:cxnSp>
        <p:nvCxnSpPr>
          <p:cNvPr id="43" name="Łącznik prosty ze strzałką 107"/>
          <p:cNvCxnSpPr>
            <a:endCxn id="40" idx="3"/>
          </p:cNvCxnSpPr>
          <p:nvPr/>
        </p:nvCxnSpPr>
        <p:spPr>
          <a:xfrm flipH="1" flipV="1">
            <a:off x="3466203" y="2992369"/>
            <a:ext cx="284162" cy="1588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Łącznik prosty ze strzałką 110"/>
          <p:cNvCxnSpPr>
            <a:endCxn id="39" idx="1"/>
          </p:cNvCxnSpPr>
          <p:nvPr/>
        </p:nvCxnSpPr>
        <p:spPr>
          <a:xfrm>
            <a:off x="4077390" y="3003482"/>
            <a:ext cx="347663" cy="0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Łącznik prosty ze strzałką 113"/>
          <p:cNvCxnSpPr/>
          <p:nvPr/>
        </p:nvCxnSpPr>
        <p:spPr>
          <a:xfrm>
            <a:off x="4077390" y="2703444"/>
            <a:ext cx="0" cy="306388"/>
          </a:xfrm>
          <a:prstGeom prst="straightConnector1">
            <a:avLst/>
          </a:prstGeom>
          <a:ln w="254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Łącznik prosty ze strzałką 114"/>
          <p:cNvCxnSpPr/>
          <p:nvPr/>
        </p:nvCxnSpPr>
        <p:spPr>
          <a:xfrm>
            <a:off x="3750365" y="2703444"/>
            <a:ext cx="0" cy="306388"/>
          </a:xfrm>
          <a:prstGeom prst="straightConnector1">
            <a:avLst/>
          </a:prstGeom>
          <a:ln w="254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Łącznik prosty ze strzałką 115"/>
          <p:cNvCxnSpPr>
            <a:stCxn id="40" idx="1"/>
          </p:cNvCxnSpPr>
          <p:nvPr/>
        </p:nvCxnSpPr>
        <p:spPr>
          <a:xfrm flipH="1">
            <a:off x="2004115" y="2992369"/>
            <a:ext cx="968375" cy="0"/>
          </a:xfrm>
          <a:prstGeom prst="straightConnector1">
            <a:avLst/>
          </a:prstGeom>
          <a:ln w="25400">
            <a:solidFill>
              <a:srgbClr val="00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rójkąt równoramienny 8"/>
          <p:cNvSpPr/>
          <p:nvPr/>
        </p:nvSpPr>
        <p:spPr>
          <a:xfrm rot="5400000">
            <a:off x="8014391" y="2795519"/>
            <a:ext cx="482600" cy="415925"/>
          </a:xfrm>
          <a:prstGeom prst="triangle">
            <a:avLst/>
          </a:prstGeom>
          <a:solidFill>
            <a:srgbClr val="FF9966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prstClr val="white"/>
              </a:solidFill>
            </a:endParaRPr>
          </a:p>
        </p:txBody>
      </p:sp>
      <p:cxnSp>
        <p:nvCxnSpPr>
          <p:cNvPr id="49" name="Łącznik prosty ze strzałką 56"/>
          <p:cNvCxnSpPr/>
          <p:nvPr/>
        </p:nvCxnSpPr>
        <p:spPr>
          <a:xfrm>
            <a:off x="3924990" y="1663632"/>
            <a:ext cx="0" cy="306387"/>
          </a:xfrm>
          <a:prstGeom prst="straightConnector1">
            <a:avLst/>
          </a:prstGeom>
          <a:ln w="254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pole tekstowe 38"/>
          <p:cNvSpPr txBox="1">
            <a:spLocks noChangeArrowheads="1"/>
          </p:cNvSpPr>
          <p:nvPr/>
        </p:nvSpPr>
        <p:spPr bwMode="auto">
          <a:xfrm>
            <a:off x="8028678" y="2801869"/>
            <a:ext cx="30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000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51" name="pole tekstowe 38"/>
          <p:cNvSpPr txBox="1">
            <a:spLocks noChangeArrowheads="1"/>
          </p:cNvSpPr>
          <p:nvPr/>
        </p:nvSpPr>
        <p:spPr bwMode="auto">
          <a:xfrm>
            <a:off x="5991915" y="2801869"/>
            <a:ext cx="30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000" b="1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52" name="pole tekstowe 38"/>
          <p:cNvSpPr txBox="1">
            <a:spLocks noChangeArrowheads="1"/>
          </p:cNvSpPr>
          <p:nvPr/>
        </p:nvSpPr>
        <p:spPr bwMode="auto">
          <a:xfrm>
            <a:off x="3774178" y="1898582"/>
            <a:ext cx="3000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2000" b="1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53" name="pole tekstowe 2"/>
          <p:cNvSpPr txBox="1">
            <a:spLocks noChangeArrowheads="1"/>
          </p:cNvSpPr>
          <p:nvPr/>
        </p:nvSpPr>
        <p:spPr bwMode="auto">
          <a:xfrm>
            <a:off x="1642165" y="4887844"/>
            <a:ext cx="754063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3</a:t>
            </a:r>
          </a:p>
        </p:txBody>
      </p:sp>
      <p:sp>
        <p:nvSpPr>
          <p:cNvPr id="54" name="pole tekstowe 2"/>
          <p:cNvSpPr txBox="1">
            <a:spLocks noChangeArrowheads="1"/>
          </p:cNvSpPr>
          <p:nvPr/>
        </p:nvSpPr>
        <p:spPr bwMode="auto">
          <a:xfrm>
            <a:off x="2856603" y="4887844"/>
            <a:ext cx="754062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3</a:t>
            </a:r>
          </a:p>
        </p:txBody>
      </p:sp>
      <p:sp>
        <p:nvSpPr>
          <p:cNvPr id="55" name="pole tekstowe 2"/>
          <p:cNvSpPr txBox="1">
            <a:spLocks noChangeArrowheads="1"/>
          </p:cNvSpPr>
          <p:nvPr/>
        </p:nvSpPr>
        <p:spPr bwMode="auto">
          <a:xfrm>
            <a:off x="4247253" y="4887844"/>
            <a:ext cx="754062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3</a:t>
            </a:r>
          </a:p>
        </p:txBody>
      </p:sp>
      <p:sp>
        <p:nvSpPr>
          <p:cNvPr id="56" name="pole tekstowe 2"/>
          <p:cNvSpPr txBox="1">
            <a:spLocks noChangeArrowheads="1"/>
          </p:cNvSpPr>
          <p:nvPr/>
        </p:nvSpPr>
        <p:spPr bwMode="auto">
          <a:xfrm>
            <a:off x="7385740" y="4887844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3</a:t>
            </a:r>
          </a:p>
        </p:txBody>
      </p:sp>
      <p:sp>
        <p:nvSpPr>
          <p:cNvPr id="57" name="pole tekstowe 2"/>
          <p:cNvSpPr txBox="1">
            <a:spLocks noChangeArrowheads="1"/>
          </p:cNvSpPr>
          <p:nvPr/>
        </p:nvSpPr>
        <p:spPr bwMode="auto">
          <a:xfrm>
            <a:off x="8404915" y="4883082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1</a:t>
            </a:r>
          </a:p>
        </p:txBody>
      </p:sp>
      <p:sp>
        <p:nvSpPr>
          <p:cNvPr id="58" name="pole tekstowe 2"/>
          <p:cNvSpPr txBox="1">
            <a:spLocks noChangeArrowheads="1"/>
          </p:cNvSpPr>
          <p:nvPr/>
        </p:nvSpPr>
        <p:spPr bwMode="auto">
          <a:xfrm>
            <a:off x="9452665" y="4887844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2</a:t>
            </a:r>
          </a:p>
        </p:txBody>
      </p:sp>
      <p:sp>
        <p:nvSpPr>
          <p:cNvPr id="59" name="pole tekstowe 2"/>
          <p:cNvSpPr txBox="1">
            <a:spLocks noChangeArrowheads="1"/>
          </p:cNvSpPr>
          <p:nvPr/>
        </p:nvSpPr>
        <p:spPr bwMode="auto">
          <a:xfrm>
            <a:off x="5298178" y="4883082"/>
            <a:ext cx="754062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1</a:t>
            </a:r>
          </a:p>
        </p:txBody>
      </p:sp>
      <p:sp>
        <p:nvSpPr>
          <p:cNvPr id="60" name="pole tekstowe 2"/>
          <p:cNvSpPr txBox="1">
            <a:spLocks noChangeArrowheads="1"/>
          </p:cNvSpPr>
          <p:nvPr/>
        </p:nvSpPr>
        <p:spPr bwMode="auto">
          <a:xfrm>
            <a:off x="6326878" y="4883082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00"/>
                </a:solidFill>
                <a:latin typeface="Myriad Pro" panose="020B0503030403020204" pitchFamily="34" charset="0"/>
              </a:rPr>
              <a:t>2</a:t>
            </a:r>
          </a:p>
        </p:txBody>
      </p:sp>
      <p:sp>
        <p:nvSpPr>
          <p:cNvPr id="61" name="Content Placeholder 2"/>
          <p:cNvSpPr txBox="1">
            <a:spLocks/>
          </p:cNvSpPr>
          <p:nvPr/>
        </p:nvSpPr>
        <p:spPr bwMode="auto">
          <a:xfrm>
            <a:off x="3116953" y="1301682"/>
            <a:ext cx="38671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pl-PL" altLang="pl-PL" sz="1800">
                <a:solidFill>
                  <a:srgbClr val="0D3261"/>
                </a:solidFill>
                <a:latin typeface="Myriad Pro" panose="020B0503030403020204" pitchFamily="34" charset="0"/>
              </a:rPr>
              <a:t>sygnały z anten RTV-SAT</a:t>
            </a:r>
          </a:p>
        </p:txBody>
      </p:sp>
      <p:sp>
        <p:nvSpPr>
          <p:cNvPr id="62" name="Content Placeholder 2"/>
          <p:cNvSpPr txBox="1">
            <a:spLocks/>
          </p:cNvSpPr>
          <p:nvPr/>
        </p:nvSpPr>
        <p:spPr bwMode="auto">
          <a:xfrm>
            <a:off x="4229790" y="2314507"/>
            <a:ext cx="597852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pl-PL" altLang="pl-PL" sz="1800" b="1">
                <a:solidFill>
                  <a:srgbClr val="0E7392"/>
                </a:solidFill>
                <a:latin typeface="Dosis" panose="02010503020202060003" pitchFamily="2" charset="-18"/>
              </a:rPr>
              <a:t>Nie należy przekraczać 3 wzmacniaczy w kaskadzie</a:t>
            </a:r>
          </a:p>
        </p:txBody>
      </p:sp>
    </p:spTree>
    <p:extLst>
      <p:ext uri="{BB962C8B-B14F-4D97-AF65-F5344CB8AC3E}">
        <p14:creationId xmlns:p14="http://schemas.microsoft.com/office/powerpoint/2010/main" val="379687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653" y="1133502"/>
            <a:ext cx="8329612" cy="565150"/>
          </a:xfrm>
        </p:spPr>
        <p:txBody>
          <a:bodyPr/>
          <a:lstStyle/>
          <a:p>
            <a:pPr eaLnBrk="1" hangingPunct="1"/>
            <a:r>
              <a:rPr lang="pl-PL" altLang="pl-PL" sz="3200" smtClean="0">
                <a:solidFill>
                  <a:srgbClr val="0E7392"/>
                </a:solidFill>
                <a:latin typeface="Dosis" panose="02010503020202060003" pitchFamily="2" charset="-18"/>
              </a:rPr>
              <a:t>Kolejny projekt systemu multiswitchowego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1986653" y="2179665"/>
            <a:ext cx="7642377" cy="3410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marL="215900" indent="-215900"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 Duży budynek z 4 klatkami schodowymi, na których zostaną zlokalizowane węzły dystrybucyjne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 Dystrybucja sygnałów RTV i SAT poprzez okablowanie światłowodowe</a:t>
            </a:r>
          </a:p>
        </p:txBody>
      </p:sp>
    </p:spTree>
    <p:extLst>
      <p:ext uri="{BB962C8B-B14F-4D97-AF65-F5344CB8AC3E}">
        <p14:creationId xmlns:p14="http://schemas.microsoft.com/office/powerpoint/2010/main" val="126122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209" y="0"/>
            <a:ext cx="9144000" cy="616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1272209" y="6084723"/>
            <a:ext cx="85979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pl-PL" altLang="pl-PL" b="1" dirty="0">
                <a:solidFill>
                  <a:srgbClr val="0E7392"/>
                </a:solidFill>
                <a:latin typeface="Dosis" panose="02010503020202060003" pitchFamily="2" charset="-18"/>
              </a:rPr>
              <a:t>Przykładowy duży, rozłożysty budynek</a:t>
            </a:r>
            <a:r>
              <a:rPr lang="pl-PL" altLang="pl-PL" dirty="0">
                <a:solidFill>
                  <a:srgbClr val="0E7392"/>
                </a:solidFill>
                <a:latin typeface="Dosis" panose="02010503020202060003" pitchFamily="2" charset="-18"/>
              </a:rPr>
              <a:t> </a:t>
            </a:r>
            <a:endParaRPr lang="pl-PL" altLang="pl-PL" b="1" dirty="0">
              <a:solidFill>
                <a:srgbClr val="0E7392"/>
              </a:solidFill>
              <a:latin typeface="Dosis" panose="02010503020202060003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1952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209" y="0"/>
            <a:ext cx="9169400" cy="618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>
            <a:spLocks noChangeArrowheads="1"/>
          </p:cNvSpPr>
          <p:nvPr/>
        </p:nvSpPr>
        <p:spPr bwMode="auto">
          <a:xfrm>
            <a:off x="2050084" y="265113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50</a:t>
            </a:r>
          </a:p>
        </p:txBody>
      </p:sp>
      <p:sp>
        <p:nvSpPr>
          <p:cNvPr id="4" name="pole tekstowe 2"/>
          <p:cNvSpPr txBox="1">
            <a:spLocks noChangeArrowheads="1"/>
          </p:cNvSpPr>
          <p:nvPr/>
        </p:nvSpPr>
        <p:spPr bwMode="auto">
          <a:xfrm>
            <a:off x="4715497" y="265113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51</a:t>
            </a:r>
          </a:p>
        </p:txBody>
      </p:sp>
      <p:sp>
        <p:nvSpPr>
          <p:cNvPr id="5" name="pole tekstowe 2"/>
          <p:cNvSpPr txBox="1">
            <a:spLocks noChangeArrowheads="1"/>
          </p:cNvSpPr>
          <p:nvPr/>
        </p:nvSpPr>
        <p:spPr bwMode="auto">
          <a:xfrm>
            <a:off x="6847509" y="265113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54</a:t>
            </a:r>
          </a:p>
        </p:txBody>
      </p:sp>
      <p:sp>
        <p:nvSpPr>
          <p:cNvPr id="6" name="pole tekstowe 2"/>
          <p:cNvSpPr txBox="1">
            <a:spLocks noChangeArrowheads="1"/>
          </p:cNvSpPr>
          <p:nvPr/>
        </p:nvSpPr>
        <p:spPr bwMode="auto">
          <a:xfrm>
            <a:off x="8758859" y="265113"/>
            <a:ext cx="754063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86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188692" y="6108577"/>
            <a:ext cx="8050213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pl-PL" altLang="pl-PL" b="1" dirty="0">
                <a:solidFill>
                  <a:srgbClr val="0E7392"/>
                </a:solidFill>
                <a:latin typeface="Dosis" panose="02010503020202060003" pitchFamily="2" charset="-18"/>
              </a:rPr>
              <a:t>Krok pierwszy </a:t>
            </a:r>
            <a:r>
              <a:rPr lang="pl-PL" altLang="pl-PL" dirty="0">
                <a:solidFill>
                  <a:srgbClr val="0E7392"/>
                </a:solidFill>
                <a:latin typeface="Dosis" panose="02010503020202060003" pitchFamily="2" charset="-18"/>
              </a:rPr>
              <a:t>– wyznaczenie ilości lokali mieszkalnych</a:t>
            </a:r>
            <a:endParaRPr lang="pl-PL" altLang="pl-PL" b="1" dirty="0">
              <a:solidFill>
                <a:srgbClr val="0E7392"/>
              </a:solidFill>
              <a:latin typeface="Dosis" panose="02010503020202060003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12217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2"/>
          <p:cNvSpPr txBox="1">
            <a:spLocks noChangeArrowheads="1"/>
          </p:cNvSpPr>
          <p:nvPr/>
        </p:nvSpPr>
        <p:spPr bwMode="auto">
          <a:xfrm>
            <a:off x="2026229" y="328724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50</a:t>
            </a:r>
          </a:p>
        </p:txBody>
      </p:sp>
      <p:sp>
        <p:nvSpPr>
          <p:cNvPr id="3" name="pole tekstowe 2"/>
          <p:cNvSpPr txBox="1">
            <a:spLocks noChangeArrowheads="1"/>
          </p:cNvSpPr>
          <p:nvPr/>
        </p:nvSpPr>
        <p:spPr bwMode="auto">
          <a:xfrm>
            <a:off x="4691642" y="328724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51</a:t>
            </a:r>
          </a:p>
        </p:txBody>
      </p:sp>
      <p:sp>
        <p:nvSpPr>
          <p:cNvPr id="4" name="pole tekstowe 2"/>
          <p:cNvSpPr txBox="1">
            <a:spLocks noChangeArrowheads="1"/>
          </p:cNvSpPr>
          <p:nvPr/>
        </p:nvSpPr>
        <p:spPr bwMode="auto">
          <a:xfrm>
            <a:off x="6823654" y="328724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54</a:t>
            </a:r>
          </a:p>
        </p:txBody>
      </p:sp>
      <p:sp>
        <p:nvSpPr>
          <p:cNvPr id="5" name="pole tekstowe 2"/>
          <p:cNvSpPr txBox="1">
            <a:spLocks noChangeArrowheads="1"/>
          </p:cNvSpPr>
          <p:nvPr/>
        </p:nvSpPr>
        <p:spPr bwMode="auto">
          <a:xfrm>
            <a:off x="8735004" y="328724"/>
            <a:ext cx="754063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86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435679" y="3941874"/>
            <a:ext cx="193675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pl-PL" sz="2400">
                <a:solidFill>
                  <a:srgbClr val="006600"/>
                </a:solidFill>
                <a:latin typeface="Myriad Pro" panose="020B0503030403020204" pitchFamily="34" charset="0"/>
              </a:rPr>
              <a:t>portów abonenckich</a:t>
            </a:r>
            <a:endParaRPr lang="pl-PL" altLang="pl-PL" sz="2400">
              <a:solidFill>
                <a:srgbClr val="006600"/>
              </a:solidFill>
              <a:latin typeface="Myriad Pro" panose="020B0503030403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724854" y="3941874"/>
            <a:ext cx="1935163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pl-PL" sz="2400">
                <a:solidFill>
                  <a:srgbClr val="006600"/>
                </a:solidFill>
                <a:latin typeface="Myriad Pro" panose="020B0503030403020204" pitchFamily="34" charset="0"/>
              </a:rPr>
              <a:t>portów abonenckich</a:t>
            </a:r>
            <a:endParaRPr lang="pl-PL" altLang="pl-PL" sz="2400">
              <a:solidFill>
                <a:srgbClr val="006600"/>
              </a:solidFill>
              <a:latin typeface="Myriad Pro" panose="020B0503030403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855279" y="3941874"/>
            <a:ext cx="193675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pl-PL" sz="2400">
                <a:solidFill>
                  <a:srgbClr val="006600"/>
                </a:solidFill>
                <a:latin typeface="Myriad Pro" panose="020B0503030403020204" pitchFamily="34" charset="0"/>
              </a:rPr>
              <a:t>portów abonenckich</a:t>
            </a:r>
            <a:endParaRPr lang="pl-PL" altLang="pl-PL" sz="2400">
              <a:solidFill>
                <a:srgbClr val="006600"/>
              </a:solidFill>
              <a:latin typeface="Myriad Pro" panose="020B0503030403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8019042" y="3941874"/>
            <a:ext cx="1936750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pl-PL" sz="2400">
                <a:solidFill>
                  <a:srgbClr val="006600"/>
                </a:solidFill>
                <a:latin typeface="Myriad Pro" panose="020B0503030403020204" pitchFamily="34" charset="0"/>
              </a:rPr>
              <a:t>portów abonenckich</a:t>
            </a:r>
            <a:endParaRPr lang="pl-PL" altLang="pl-PL" sz="2400">
              <a:solidFill>
                <a:srgbClr val="006600"/>
              </a:solidFill>
              <a:latin typeface="Myriad Pro" panose="020B0503030403020204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857954" y="5288074"/>
            <a:ext cx="8097838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Krok drugi - dobór </a:t>
            </a:r>
            <a:r>
              <a:rPr lang="pl-PL" altLang="pl-PL" sz="2800" b="1" smtClean="0">
                <a:solidFill>
                  <a:srgbClr val="0E7392"/>
                </a:solidFill>
                <a:latin typeface="Dosis" panose="02010503020202060003" pitchFamily="2" charset="-18"/>
              </a:rPr>
              <a:t>ilości multiswitchy</a:t>
            </a:r>
            <a:endParaRPr lang="pl-PL" altLang="pl-PL" sz="2800" smtClean="0">
              <a:solidFill>
                <a:srgbClr val="0E7392"/>
              </a:solidFill>
              <a:latin typeface="Dosis" panose="02010503020202060003" pitchFamily="2" charset="-18"/>
            </a:endParaRPr>
          </a:p>
        </p:txBody>
      </p:sp>
      <p:sp>
        <p:nvSpPr>
          <p:cNvPr id="11" name="pole tekstowe 2"/>
          <p:cNvSpPr txBox="1">
            <a:spLocks noChangeArrowheads="1"/>
          </p:cNvSpPr>
          <p:nvPr/>
        </p:nvSpPr>
        <p:spPr bwMode="auto">
          <a:xfrm>
            <a:off x="2026229" y="3121136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5</a:t>
            </a:r>
            <a:r>
              <a:rPr lang="en-US" altLang="pl-PL" sz="3200" b="1" dirty="0" smtClean="0">
                <a:solidFill>
                  <a:srgbClr val="006600"/>
                </a:solidFill>
                <a:latin typeface="+mn-lt"/>
              </a:rPr>
              <a:t>6</a:t>
            </a:r>
            <a:endParaRPr lang="pl-PL" altLang="pl-PL" sz="3200" b="1" dirty="0" smtClean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12" name="pole tekstowe 2"/>
          <p:cNvSpPr txBox="1">
            <a:spLocks noChangeArrowheads="1"/>
          </p:cNvSpPr>
          <p:nvPr/>
        </p:nvSpPr>
        <p:spPr bwMode="auto">
          <a:xfrm>
            <a:off x="4315404" y="3121136"/>
            <a:ext cx="754063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5</a:t>
            </a:r>
            <a:r>
              <a:rPr lang="en-US" altLang="pl-PL" sz="3200" b="1" dirty="0" smtClean="0">
                <a:solidFill>
                  <a:srgbClr val="006600"/>
                </a:solidFill>
                <a:latin typeface="+mn-lt"/>
              </a:rPr>
              <a:t>6</a:t>
            </a:r>
            <a:endParaRPr lang="pl-PL" altLang="pl-PL" sz="3200" b="1" dirty="0" smtClean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13" name="pole tekstowe 2"/>
          <p:cNvSpPr txBox="1">
            <a:spLocks noChangeArrowheads="1"/>
          </p:cNvSpPr>
          <p:nvPr/>
        </p:nvSpPr>
        <p:spPr bwMode="auto">
          <a:xfrm>
            <a:off x="6447417" y="3121136"/>
            <a:ext cx="754062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5</a:t>
            </a:r>
            <a:r>
              <a:rPr lang="en-US" altLang="pl-PL" sz="3200" b="1" dirty="0" smtClean="0">
                <a:solidFill>
                  <a:srgbClr val="006600"/>
                </a:solidFill>
                <a:latin typeface="+mn-lt"/>
              </a:rPr>
              <a:t>6</a:t>
            </a:r>
            <a:endParaRPr lang="pl-PL" altLang="pl-PL" sz="3200" b="1" dirty="0" smtClean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14" name="pole tekstowe 2"/>
          <p:cNvSpPr txBox="1">
            <a:spLocks noChangeArrowheads="1"/>
          </p:cNvSpPr>
          <p:nvPr/>
        </p:nvSpPr>
        <p:spPr bwMode="auto">
          <a:xfrm>
            <a:off x="8611179" y="3121136"/>
            <a:ext cx="754063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pl-PL" sz="3200" b="1" smtClean="0">
                <a:solidFill>
                  <a:srgbClr val="006600"/>
                </a:solidFill>
                <a:latin typeface="+mn-lt"/>
              </a:rPr>
              <a:t>88</a:t>
            </a:r>
            <a:endParaRPr lang="pl-PL" altLang="pl-PL" sz="3200" b="1" smtClean="0">
              <a:solidFill>
                <a:srgbClr val="006600"/>
              </a:solidFill>
              <a:latin typeface="+mn-lt"/>
            </a:endParaRPr>
          </a:p>
        </p:txBody>
      </p:sp>
      <p:pic>
        <p:nvPicPr>
          <p:cNvPr id="15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229" y="1111361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367" y="2078149"/>
            <a:ext cx="750887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Obraz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192" y="1111361"/>
            <a:ext cx="749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229" y="2079736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767" y="1111361"/>
            <a:ext cx="75088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492" y="2078149"/>
            <a:ext cx="750887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Obraz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729" y="1111361"/>
            <a:ext cx="749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767" y="2079736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429" y="1111361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154" y="2078149"/>
            <a:ext cx="750888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Obraz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392" y="1111361"/>
            <a:ext cx="749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429" y="2079736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6254" y="1111361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2392" y="2078149"/>
            <a:ext cx="750887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Obraz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7629" y="1111361"/>
            <a:ext cx="749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6254" y="2079736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8529" y="1111361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8529" y="2079736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580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 bwMode="auto">
          <a:xfrm>
            <a:off x="2067209" y="1925361"/>
            <a:ext cx="9287254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marL="215900" indent="-215900"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Niezależnie od długości kabli RG6, we wszystkich lokalach mieszkalnych zawsze będą </a:t>
            </a:r>
            <a:r>
              <a:rPr lang="pl-PL" altLang="pl-PL" sz="2400" b="1" dirty="0">
                <a:solidFill>
                  <a:srgbClr val="006600"/>
                </a:solidFill>
                <a:latin typeface="Myriad Pro" panose="020B0503030403020204" pitchFamily="34" charset="0"/>
              </a:rPr>
              <a:t>właściwe poziomy sygnałów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b="1" dirty="0">
                <a:solidFill>
                  <a:srgbClr val="0D3261"/>
                </a:solidFill>
                <a:latin typeface="Myriad Pro" panose="020B0503030403020204" pitchFamily="34" charset="0"/>
              </a:rPr>
              <a:t> </a:t>
            </a:r>
            <a:r>
              <a:rPr lang="pl-PL" altLang="pl-PL" sz="2400" b="1" dirty="0">
                <a:solidFill>
                  <a:srgbClr val="006600"/>
                </a:solidFill>
                <a:latin typeface="Myriad Pro" panose="020B0503030403020204" pitchFamily="34" charset="0"/>
              </a:rPr>
              <a:t>Szybkie projektowanie </a:t>
            </a: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bez przeliczania tłumienia sygnałów – trzeba tylko dobrać odpowiednią liczbę kaskad multiswitchy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 Instalacja oparta o </a:t>
            </a:r>
            <a:r>
              <a:rPr lang="pl-PL" altLang="pl-PL" sz="2400" b="1" dirty="0">
                <a:solidFill>
                  <a:srgbClr val="006600"/>
                </a:solidFill>
                <a:latin typeface="Myriad Pro" panose="020B0503030403020204" pitchFamily="34" charset="0"/>
              </a:rPr>
              <a:t>jednolite rozwiązania techniczne</a:t>
            </a: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, możliwość łatwej rozbudowy</a:t>
            </a:r>
            <a:endParaRPr lang="pl-PL" altLang="pl-PL" sz="2400" b="1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b="1" dirty="0">
                <a:solidFill>
                  <a:srgbClr val="0D3261"/>
                </a:solidFill>
                <a:latin typeface="Myriad Pro" panose="020B0503030403020204" pitchFamily="34" charset="0"/>
              </a:rPr>
              <a:t> </a:t>
            </a:r>
            <a:r>
              <a:rPr lang="pl-PL" altLang="pl-PL" sz="2400" b="1" dirty="0">
                <a:solidFill>
                  <a:srgbClr val="006600"/>
                </a:solidFill>
                <a:latin typeface="Myriad Pro" panose="020B0503030403020204" pitchFamily="34" charset="0"/>
              </a:rPr>
              <a:t>Wysoka niezawodność </a:t>
            </a: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– ewentualna awaria multiswitcha w jednej kaskadzie nie zakłóci pracy innych kaskad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067209" y="1225205"/>
            <a:ext cx="8475662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Zalety podzielenia instalacji multiswitchowej na małe kasdady</a:t>
            </a:r>
            <a:endParaRPr lang="pl-PL" altLang="pl-PL" sz="2800" b="1" smtClean="0">
              <a:solidFill>
                <a:srgbClr val="0E7392"/>
              </a:solidFill>
              <a:latin typeface="Dosis" panose="02010503020202060003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55365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6522031" y="2028895"/>
            <a:ext cx="814388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5674306" y="2028895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6514094" y="1060520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5674306" y="1060520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pic>
        <p:nvPicPr>
          <p:cNvPr id="6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231" y="1087507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369" y="2054295"/>
            <a:ext cx="750887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194" y="1087507"/>
            <a:ext cx="749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231" y="2055882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Prostokąt 9"/>
          <p:cNvSpPr/>
          <p:nvPr/>
        </p:nvSpPr>
        <p:spPr>
          <a:xfrm>
            <a:off x="4472569" y="2028895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1" name="Prostokąt 10"/>
          <p:cNvSpPr/>
          <p:nvPr/>
        </p:nvSpPr>
        <p:spPr>
          <a:xfrm>
            <a:off x="3626431" y="2028895"/>
            <a:ext cx="814388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2" name="Prostokąt 11"/>
          <p:cNvSpPr/>
          <p:nvPr/>
        </p:nvSpPr>
        <p:spPr>
          <a:xfrm>
            <a:off x="4466219" y="1060520"/>
            <a:ext cx="814387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3" name="Prostokąt 12"/>
          <p:cNvSpPr/>
          <p:nvPr/>
        </p:nvSpPr>
        <p:spPr>
          <a:xfrm>
            <a:off x="3626431" y="1060520"/>
            <a:ext cx="814388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pic>
        <p:nvPicPr>
          <p:cNvPr id="14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769" y="1087507"/>
            <a:ext cx="75088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494" y="2054295"/>
            <a:ext cx="750887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Obraz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731" y="1087507"/>
            <a:ext cx="749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769" y="2055882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Prostokąt 17"/>
          <p:cNvSpPr/>
          <p:nvPr/>
        </p:nvSpPr>
        <p:spPr>
          <a:xfrm>
            <a:off x="2407231" y="2028895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9" name="Prostokąt 18"/>
          <p:cNvSpPr/>
          <p:nvPr/>
        </p:nvSpPr>
        <p:spPr>
          <a:xfrm>
            <a:off x="1561094" y="2028895"/>
            <a:ext cx="814387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20" name="Prostokąt 19"/>
          <p:cNvSpPr/>
          <p:nvPr/>
        </p:nvSpPr>
        <p:spPr>
          <a:xfrm>
            <a:off x="2400881" y="1060520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21" name="Prostokąt 20"/>
          <p:cNvSpPr/>
          <p:nvPr/>
        </p:nvSpPr>
        <p:spPr>
          <a:xfrm>
            <a:off x="1561094" y="1060520"/>
            <a:ext cx="814387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54794" y="373132"/>
            <a:ext cx="8099425" cy="565150"/>
          </a:xfrm>
        </p:spPr>
        <p:txBody>
          <a:bodyPr/>
          <a:lstStyle/>
          <a:p>
            <a:pPr eaLnBrk="1" hangingPunct="1"/>
            <a:r>
              <a:rPr lang="pl-PL" altLang="pl-PL" sz="2800" b="1" smtClean="0">
                <a:solidFill>
                  <a:srgbClr val="0E7392"/>
                </a:solidFill>
                <a:latin typeface="Dosis" panose="02010503020202060003" pitchFamily="2" charset="-18"/>
              </a:rPr>
              <a:t>Dobór splitterów  </a:t>
            </a:r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RTV - SAT</a:t>
            </a:r>
          </a:p>
        </p:txBody>
      </p:sp>
      <p:sp>
        <p:nvSpPr>
          <p:cNvPr id="23" name="Rectangle 92"/>
          <p:cNvSpPr/>
          <p:nvPr/>
        </p:nvSpPr>
        <p:spPr>
          <a:xfrm>
            <a:off x="8247644" y="3776732"/>
            <a:ext cx="1411287" cy="93662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4" name="Rectangle 93"/>
          <p:cNvSpPr/>
          <p:nvPr/>
        </p:nvSpPr>
        <p:spPr>
          <a:xfrm>
            <a:off x="6102931" y="3770382"/>
            <a:ext cx="1409700" cy="938213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5" name="Rectangle 94"/>
          <p:cNvSpPr/>
          <p:nvPr/>
        </p:nvSpPr>
        <p:spPr>
          <a:xfrm>
            <a:off x="3986794" y="3770382"/>
            <a:ext cx="1411287" cy="938213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6" name="Rectangle 95"/>
          <p:cNvSpPr/>
          <p:nvPr/>
        </p:nvSpPr>
        <p:spPr>
          <a:xfrm>
            <a:off x="1743656" y="3775145"/>
            <a:ext cx="1411288" cy="93662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27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431" y="1087507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156" y="2054295"/>
            <a:ext cx="750888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Obraz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394" y="1087507"/>
            <a:ext cx="749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431" y="2055882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Content Placeholder 2"/>
          <p:cNvSpPr txBox="1">
            <a:spLocks/>
          </p:cNvSpPr>
          <p:nvPr/>
        </p:nvSpPr>
        <p:spPr>
          <a:xfrm>
            <a:off x="1435681" y="3775145"/>
            <a:ext cx="2060575" cy="12176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Splittery na</a:t>
            </a:r>
            <a:endParaRPr lang="en-US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2000" b="1" dirty="0">
                <a:solidFill>
                  <a:srgbClr val="0E7392"/>
                </a:solidFill>
              </a:rPr>
              <a:t>4 kaskady </a:t>
            </a: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multiswitchy</a:t>
            </a: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3645481" y="3775145"/>
            <a:ext cx="2060575" cy="12176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Splittery na</a:t>
            </a:r>
            <a:endParaRPr lang="en-US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2000" b="1" dirty="0">
                <a:solidFill>
                  <a:srgbClr val="0E7392"/>
                </a:solidFill>
              </a:rPr>
              <a:t>4 kaskady </a:t>
            </a: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multiswitchy</a:t>
            </a: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793369" y="3775145"/>
            <a:ext cx="2060575" cy="12176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Splittery na</a:t>
            </a:r>
            <a:endParaRPr lang="en-US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2000" b="1" dirty="0">
                <a:solidFill>
                  <a:srgbClr val="0E7392"/>
                </a:solidFill>
              </a:rPr>
              <a:t>4 kaskady </a:t>
            </a: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multiswitchy</a:t>
            </a: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7941256" y="3775145"/>
            <a:ext cx="2060575" cy="12176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Splittery na</a:t>
            </a:r>
            <a:endParaRPr lang="pl-PL" sz="1867" b="1" dirty="0">
              <a:solidFill>
                <a:srgbClr val="0E7392"/>
              </a:solidFill>
              <a:latin typeface="Myriad Pro" panose="020B0503030403020204" pitchFamily="34" charset="0"/>
            </a:endParaRP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2000" b="1" dirty="0">
                <a:solidFill>
                  <a:srgbClr val="0E7392"/>
                </a:solidFill>
              </a:rPr>
              <a:t>6 kaskad </a:t>
            </a: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multiswitchy</a:t>
            </a:r>
          </a:p>
        </p:txBody>
      </p:sp>
      <p:sp>
        <p:nvSpPr>
          <p:cNvPr id="35" name="pole tekstowe 2"/>
          <p:cNvSpPr txBox="1">
            <a:spLocks noChangeArrowheads="1"/>
          </p:cNvSpPr>
          <p:nvPr/>
        </p:nvSpPr>
        <p:spPr bwMode="auto">
          <a:xfrm>
            <a:off x="2026231" y="3097282"/>
            <a:ext cx="8064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5</a:t>
            </a:r>
            <a:r>
              <a:rPr lang="en-US" altLang="pl-PL" sz="3200" b="1" dirty="0" smtClean="0">
                <a:solidFill>
                  <a:srgbClr val="006600"/>
                </a:solidFill>
                <a:latin typeface="Myriad Pro" panose="020B0503030403020204"/>
              </a:rPr>
              <a:t>6</a:t>
            </a:r>
            <a:endParaRPr lang="pl-PL" altLang="pl-PL" sz="3200" b="1" dirty="0" smtClean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36" name="pole tekstowe 2"/>
          <p:cNvSpPr txBox="1">
            <a:spLocks noChangeArrowheads="1"/>
          </p:cNvSpPr>
          <p:nvPr/>
        </p:nvSpPr>
        <p:spPr bwMode="auto">
          <a:xfrm>
            <a:off x="4315406" y="3097282"/>
            <a:ext cx="804863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5</a:t>
            </a:r>
            <a:r>
              <a:rPr lang="en-US" altLang="pl-PL" sz="3200" b="1" dirty="0" smtClean="0">
                <a:solidFill>
                  <a:srgbClr val="006600"/>
                </a:solidFill>
                <a:latin typeface="Myriad Pro" panose="020B0503030403020204"/>
              </a:rPr>
              <a:t>6</a:t>
            </a:r>
            <a:endParaRPr lang="pl-PL" altLang="pl-PL" sz="3200" b="1" dirty="0" smtClean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37" name="pole tekstowe 2"/>
          <p:cNvSpPr txBox="1">
            <a:spLocks noChangeArrowheads="1"/>
          </p:cNvSpPr>
          <p:nvPr/>
        </p:nvSpPr>
        <p:spPr bwMode="auto">
          <a:xfrm>
            <a:off x="6447419" y="3097282"/>
            <a:ext cx="804862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5</a:t>
            </a:r>
            <a:r>
              <a:rPr lang="en-US" altLang="pl-PL" sz="3200" b="1" dirty="0" smtClean="0">
                <a:solidFill>
                  <a:srgbClr val="006600"/>
                </a:solidFill>
                <a:latin typeface="Myriad Pro" panose="020B0503030403020204"/>
              </a:rPr>
              <a:t>6</a:t>
            </a:r>
            <a:endParaRPr lang="pl-PL" altLang="pl-PL" sz="3200" b="1" dirty="0" smtClean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38" name="pole tekstowe 2"/>
          <p:cNvSpPr txBox="1">
            <a:spLocks noChangeArrowheads="1"/>
          </p:cNvSpPr>
          <p:nvPr/>
        </p:nvSpPr>
        <p:spPr bwMode="auto">
          <a:xfrm>
            <a:off x="8611181" y="3097282"/>
            <a:ext cx="804863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pl-PL" sz="3200" b="1" dirty="0" smtClean="0">
                <a:solidFill>
                  <a:srgbClr val="006600"/>
                </a:solidFill>
                <a:latin typeface="Myriad Pro" panose="020B0503030403020204"/>
              </a:rPr>
              <a:t>88</a:t>
            </a:r>
            <a:endParaRPr lang="pl-PL" altLang="pl-PL" sz="3200" b="1" dirty="0" smtClean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9389056" y="2028895"/>
            <a:ext cx="814388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40" name="Prostokąt 39"/>
          <p:cNvSpPr/>
          <p:nvPr/>
        </p:nvSpPr>
        <p:spPr>
          <a:xfrm>
            <a:off x="8541331" y="2028895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41" name="Prostokąt 40"/>
          <p:cNvSpPr/>
          <p:nvPr/>
        </p:nvSpPr>
        <p:spPr>
          <a:xfrm>
            <a:off x="9381119" y="1060520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42" name="Prostokąt 41"/>
          <p:cNvSpPr/>
          <p:nvPr/>
        </p:nvSpPr>
        <p:spPr>
          <a:xfrm>
            <a:off x="8541331" y="1060520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pic>
        <p:nvPicPr>
          <p:cNvPr id="4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6256" y="1087507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2394" y="2054295"/>
            <a:ext cx="750887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Obraz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7631" y="1087507"/>
            <a:ext cx="749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6256" y="2055882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Prostokąt 46"/>
          <p:cNvSpPr/>
          <p:nvPr/>
        </p:nvSpPr>
        <p:spPr>
          <a:xfrm>
            <a:off x="7695194" y="2028895"/>
            <a:ext cx="814387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48" name="Prostokąt 47"/>
          <p:cNvSpPr/>
          <p:nvPr/>
        </p:nvSpPr>
        <p:spPr>
          <a:xfrm>
            <a:off x="7695194" y="1060520"/>
            <a:ext cx="814387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pic>
        <p:nvPicPr>
          <p:cNvPr id="49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8531" y="1087507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8531" y="2055882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pole tekstowe 2"/>
          <p:cNvSpPr txBox="1">
            <a:spLocks noChangeArrowheads="1"/>
          </p:cNvSpPr>
          <p:nvPr/>
        </p:nvSpPr>
        <p:spPr bwMode="auto">
          <a:xfrm>
            <a:off x="1561094" y="1158945"/>
            <a:ext cx="8143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52" name="pole tekstowe 73"/>
          <p:cNvSpPr txBox="1">
            <a:spLocks noChangeArrowheads="1"/>
          </p:cNvSpPr>
          <p:nvPr/>
        </p:nvSpPr>
        <p:spPr bwMode="auto">
          <a:xfrm>
            <a:off x="2407231" y="1163707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53" name="pole tekstowe 74"/>
          <p:cNvSpPr txBox="1">
            <a:spLocks noChangeArrowheads="1"/>
          </p:cNvSpPr>
          <p:nvPr/>
        </p:nvSpPr>
        <p:spPr bwMode="auto">
          <a:xfrm>
            <a:off x="1557919" y="2135257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54" name="pole tekstowe 75"/>
          <p:cNvSpPr txBox="1">
            <a:spLocks noChangeArrowheads="1"/>
          </p:cNvSpPr>
          <p:nvPr/>
        </p:nvSpPr>
        <p:spPr bwMode="auto">
          <a:xfrm>
            <a:off x="2404056" y="2141607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55" name="pole tekstowe 76"/>
          <p:cNvSpPr txBox="1">
            <a:spLocks noChangeArrowheads="1"/>
          </p:cNvSpPr>
          <p:nvPr/>
        </p:nvSpPr>
        <p:spPr bwMode="auto">
          <a:xfrm>
            <a:off x="3623256" y="1163707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56" name="pole tekstowe 77"/>
          <p:cNvSpPr txBox="1">
            <a:spLocks noChangeArrowheads="1"/>
          </p:cNvSpPr>
          <p:nvPr/>
        </p:nvSpPr>
        <p:spPr bwMode="auto">
          <a:xfrm>
            <a:off x="4469394" y="1170057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57" name="pole tekstowe 78"/>
          <p:cNvSpPr txBox="1">
            <a:spLocks noChangeArrowheads="1"/>
          </p:cNvSpPr>
          <p:nvPr/>
        </p:nvSpPr>
        <p:spPr bwMode="auto">
          <a:xfrm>
            <a:off x="3621669" y="2141607"/>
            <a:ext cx="8143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58" name="pole tekstowe 79"/>
          <p:cNvSpPr txBox="1">
            <a:spLocks noChangeArrowheads="1"/>
          </p:cNvSpPr>
          <p:nvPr/>
        </p:nvSpPr>
        <p:spPr bwMode="auto">
          <a:xfrm>
            <a:off x="4467806" y="2146370"/>
            <a:ext cx="8143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59" name="pole tekstowe 80"/>
          <p:cNvSpPr txBox="1">
            <a:spLocks noChangeArrowheads="1"/>
          </p:cNvSpPr>
          <p:nvPr/>
        </p:nvSpPr>
        <p:spPr bwMode="auto">
          <a:xfrm>
            <a:off x="5672719" y="1171645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60" name="pole tekstowe 81"/>
          <p:cNvSpPr txBox="1">
            <a:spLocks noChangeArrowheads="1"/>
          </p:cNvSpPr>
          <p:nvPr/>
        </p:nvSpPr>
        <p:spPr bwMode="auto">
          <a:xfrm>
            <a:off x="6518856" y="1177995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61" name="pole tekstowe 82"/>
          <p:cNvSpPr txBox="1">
            <a:spLocks noChangeArrowheads="1"/>
          </p:cNvSpPr>
          <p:nvPr/>
        </p:nvSpPr>
        <p:spPr bwMode="auto">
          <a:xfrm>
            <a:off x="5669544" y="2149545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62" name="pole tekstowe 83"/>
          <p:cNvSpPr txBox="1">
            <a:spLocks noChangeArrowheads="1"/>
          </p:cNvSpPr>
          <p:nvPr/>
        </p:nvSpPr>
        <p:spPr bwMode="auto">
          <a:xfrm>
            <a:off x="6517269" y="2154307"/>
            <a:ext cx="8143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63" name="pole tekstowe 84"/>
          <p:cNvSpPr txBox="1">
            <a:spLocks noChangeArrowheads="1"/>
          </p:cNvSpPr>
          <p:nvPr/>
        </p:nvSpPr>
        <p:spPr bwMode="auto">
          <a:xfrm>
            <a:off x="7698369" y="1163707"/>
            <a:ext cx="8143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64" name="pole tekstowe 85"/>
          <p:cNvSpPr txBox="1">
            <a:spLocks noChangeArrowheads="1"/>
          </p:cNvSpPr>
          <p:nvPr/>
        </p:nvSpPr>
        <p:spPr bwMode="auto">
          <a:xfrm>
            <a:off x="8544506" y="1170057"/>
            <a:ext cx="8143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65" name="pole tekstowe 86"/>
          <p:cNvSpPr txBox="1">
            <a:spLocks noChangeArrowheads="1"/>
          </p:cNvSpPr>
          <p:nvPr/>
        </p:nvSpPr>
        <p:spPr bwMode="auto">
          <a:xfrm>
            <a:off x="7695194" y="2141607"/>
            <a:ext cx="8143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66" name="pole tekstowe 87"/>
          <p:cNvSpPr txBox="1">
            <a:spLocks noChangeArrowheads="1"/>
          </p:cNvSpPr>
          <p:nvPr/>
        </p:nvSpPr>
        <p:spPr bwMode="auto">
          <a:xfrm>
            <a:off x="8541331" y="2146370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5</a:t>
            </a:r>
          </a:p>
        </p:txBody>
      </p:sp>
      <p:sp>
        <p:nvSpPr>
          <p:cNvPr id="67" name="pole tekstowe 89"/>
          <p:cNvSpPr txBox="1">
            <a:spLocks noChangeArrowheads="1"/>
          </p:cNvSpPr>
          <p:nvPr/>
        </p:nvSpPr>
        <p:spPr bwMode="auto">
          <a:xfrm>
            <a:off x="9390644" y="1174820"/>
            <a:ext cx="8143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68" name="pole tekstowe 90"/>
          <p:cNvSpPr txBox="1">
            <a:spLocks noChangeArrowheads="1"/>
          </p:cNvSpPr>
          <p:nvPr/>
        </p:nvSpPr>
        <p:spPr bwMode="auto">
          <a:xfrm>
            <a:off x="9387469" y="2152720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6</a:t>
            </a:r>
          </a:p>
        </p:txBody>
      </p:sp>
      <p:sp>
        <p:nvSpPr>
          <p:cNvPr id="69" name="Title 1"/>
          <p:cNvSpPr txBox="1">
            <a:spLocks/>
          </p:cNvSpPr>
          <p:nvPr/>
        </p:nvSpPr>
        <p:spPr bwMode="auto">
          <a:xfrm>
            <a:off x="1857956" y="5264220"/>
            <a:ext cx="8097838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pl-PL" altLang="pl-PL">
                <a:solidFill>
                  <a:srgbClr val="0E7392"/>
                </a:solidFill>
                <a:latin typeface="Dosis" panose="02010503020202060003" pitchFamily="2" charset="-18"/>
              </a:rPr>
              <a:t>Krok trzeci – </a:t>
            </a:r>
            <a:r>
              <a:rPr lang="pl-PL" altLang="pl-PL" b="1">
                <a:solidFill>
                  <a:srgbClr val="0E7392"/>
                </a:solidFill>
                <a:latin typeface="Dosis" panose="02010503020202060003" pitchFamily="2" charset="-18"/>
              </a:rPr>
              <a:t>podzielenie multiswitchy na kaskady                 </a:t>
            </a:r>
            <a:r>
              <a:rPr lang="pl-PL" altLang="pl-PL">
                <a:solidFill>
                  <a:srgbClr val="0E7392"/>
                </a:solidFill>
                <a:latin typeface="Dosis" panose="02010503020202060003" pitchFamily="2" charset="-18"/>
              </a:rPr>
              <a:t>oraz dobór splitterów sygnałów RTV-SAT </a:t>
            </a:r>
          </a:p>
        </p:txBody>
      </p:sp>
    </p:spTree>
    <p:extLst>
      <p:ext uri="{BB962C8B-B14F-4D97-AF65-F5344CB8AC3E}">
        <p14:creationId xmlns:p14="http://schemas.microsoft.com/office/powerpoint/2010/main" val="345911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082014" y="509588"/>
            <a:ext cx="7462837" cy="565150"/>
          </a:xfrm>
        </p:spPr>
        <p:txBody>
          <a:bodyPr/>
          <a:lstStyle/>
          <a:p>
            <a:pPr algn="ctr" eaLnBrk="1" hangingPunct="1"/>
            <a:r>
              <a:rPr lang="pl-PL" altLang="pl-PL" sz="2800" dirty="0" smtClean="0">
                <a:solidFill>
                  <a:srgbClr val="0E7392"/>
                </a:solidFill>
                <a:latin typeface="Dosis" panose="02010503020202060003" pitchFamily="2" charset="-18"/>
              </a:rPr>
              <a:t>Instalacja antenowa – sygnały naziemne ( 1 )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6568806" y="2726586"/>
            <a:ext cx="381952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Jedna antena DVB-T to zdecydowanie za mało…</a:t>
            </a:r>
          </a:p>
        </p:txBody>
      </p:sp>
      <p:pic>
        <p:nvPicPr>
          <p:cNvPr id="16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135" y="1415705"/>
            <a:ext cx="3214687" cy="4200525"/>
          </a:xfrm>
          <a:prstGeom prst="rect">
            <a:avLst/>
          </a:prstGeom>
          <a:noFill/>
          <a:ln w="9525">
            <a:solidFill>
              <a:srgbClr val="0E739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1359135" y="5616230"/>
            <a:ext cx="322262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foto: </a:t>
            </a: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  <a:hlinkClick r:id="rId4"/>
              </a:rPr>
              <a:t>www.diomar.pl</a:t>
            </a: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56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5036" y="357229"/>
            <a:ext cx="8099425" cy="565150"/>
          </a:xfrm>
        </p:spPr>
        <p:txBody>
          <a:bodyPr/>
          <a:lstStyle/>
          <a:p>
            <a:pPr eaLnBrk="1" hangingPunct="1"/>
            <a:r>
              <a:rPr lang="pl-PL" altLang="pl-PL" sz="2800" b="1" smtClean="0">
                <a:solidFill>
                  <a:srgbClr val="0E7392"/>
                </a:solidFill>
                <a:latin typeface="Dosis" panose="02010503020202060003" pitchFamily="2" charset="-18"/>
              </a:rPr>
              <a:t>Dobór wzmacniaczy</a:t>
            </a:r>
          </a:p>
        </p:txBody>
      </p:sp>
      <p:sp>
        <p:nvSpPr>
          <p:cNvPr id="3" name="Rectangle 91"/>
          <p:cNvSpPr/>
          <p:nvPr/>
        </p:nvSpPr>
        <p:spPr>
          <a:xfrm>
            <a:off x="3867661" y="4737142"/>
            <a:ext cx="1570037" cy="6318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4" name="Rectangle 92"/>
          <p:cNvSpPr/>
          <p:nvPr/>
        </p:nvSpPr>
        <p:spPr>
          <a:xfrm>
            <a:off x="6020311" y="4737142"/>
            <a:ext cx="1570037" cy="6318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Rectangle 93"/>
          <p:cNvSpPr/>
          <p:nvPr/>
        </p:nvSpPr>
        <p:spPr>
          <a:xfrm>
            <a:off x="8168198" y="4737142"/>
            <a:ext cx="1570038" cy="6318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6" name="Rectangle 94"/>
          <p:cNvSpPr/>
          <p:nvPr/>
        </p:nvSpPr>
        <p:spPr>
          <a:xfrm>
            <a:off x="1638811" y="4737142"/>
            <a:ext cx="1570037" cy="6318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395923" y="4695867"/>
            <a:ext cx="2060575" cy="7191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Wzmacniacz</a:t>
            </a:r>
            <a:endParaRPr lang="en-US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b="1" dirty="0">
                <a:solidFill>
                  <a:srgbClr val="0E7392"/>
                </a:solidFill>
                <a:latin typeface="Myriad Pro" panose="020B0503030403020204" pitchFamily="34" charset="0"/>
              </a:rPr>
              <a:t>RTV + 8 x SAT</a:t>
            </a:r>
            <a:endParaRPr lang="pl-PL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605723" y="4695867"/>
            <a:ext cx="2060575" cy="7191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Wzmacniacz</a:t>
            </a:r>
            <a:endParaRPr lang="en-US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b="1" dirty="0">
                <a:solidFill>
                  <a:srgbClr val="0E7392"/>
                </a:solidFill>
                <a:latin typeface="Myriad Pro" panose="020B0503030403020204" pitchFamily="34" charset="0"/>
              </a:rPr>
              <a:t>RTV + 8 x SAT</a:t>
            </a:r>
            <a:endParaRPr lang="pl-PL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753611" y="4695867"/>
            <a:ext cx="2060575" cy="7191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Wzmacniacz</a:t>
            </a:r>
            <a:endParaRPr lang="en-US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b="1" dirty="0">
                <a:solidFill>
                  <a:srgbClr val="0E7392"/>
                </a:solidFill>
                <a:latin typeface="Myriad Pro" panose="020B0503030403020204" pitchFamily="34" charset="0"/>
              </a:rPr>
              <a:t>RTV + 8 x SAT</a:t>
            </a:r>
            <a:endParaRPr lang="pl-PL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901498" y="4695867"/>
            <a:ext cx="2060575" cy="7191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Wzmacniacz</a:t>
            </a:r>
            <a:endParaRPr lang="en-US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b="1" dirty="0">
                <a:solidFill>
                  <a:srgbClr val="0E7392"/>
                </a:solidFill>
                <a:latin typeface="Myriad Pro" panose="020B0503030403020204" pitchFamily="34" charset="0"/>
              </a:rPr>
              <a:t>RTV + 8 x SAT</a:t>
            </a:r>
            <a:endParaRPr lang="pl-PL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Rectangle 92"/>
          <p:cNvSpPr/>
          <p:nvPr/>
        </p:nvSpPr>
        <p:spPr>
          <a:xfrm>
            <a:off x="8207886" y="3760829"/>
            <a:ext cx="1411287" cy="93662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2" name="Rectangle 93"/>
          <p:cNvSpPr/>
          <p:nvPr/>
        </p:nvSpPr>
        <p:spPr>
          <a:xfrm>
            <a:off x="6063173" y="3754479"/>
            <a:ext cx="1409700" cy="938213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3" name="Rectangle 94"/>
          <p:cNvSpPr/>
          <p:nvPr/>
        </p:nvSpPr>
        <p:spPr>
          <a:xfrm>
            <a:off x="3947036" y="3754479"/>
            <a:ext cx="1411287" cy="938213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4" name="Rectangle 95"/>
          <p:cNvSpPr/>
          <p:nvPr/>
        </p:nvSpPr>
        <p:spPr>
          <a:xfrm>
            <a:off x="1703898" y="3759242"/>
            <a:ext cx="1411288" cy="93662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395923" y="3759242"/>
            <a:ext cx="2060575" cy="12176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Splittery na</a:t>
            </a:r>
            <a:endParaRPr lang="en-US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2000" b="1" dirty="0">
                <a:solidFill>
                  <a:srgbClr val="0E7392"/>
                </a:solidFill>
              </a:rPr>
              <a:t>4 kaskady </a:t>
            </a: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multiswitchy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05723" y="3759242"/>
            <a:ext cx="2060575" cy="12176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Splittery na</a:t>
            </a:r>
            <a:endParaRPr lang="en-US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2000" b="1" dirty="0">
                <a:solidFill>
                  <a:srgbClr val="0E7392"/>
                </a:solidFill>
              </a:rPr>
              <a:t>4 kaskady </a:t>
            </a: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multiswitchy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753611" y="3759242"/>
            <a:ext cx="2060575" cy="12176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Splittery na</a:t>
            </a:r>
            <a:endParaRPr lang="en-US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2000" b="1" dirty="0">
                <a:solidFill>
                  <a:srgbClr val="0E7392"/>
                </a:solidFill>
              </a:rPr>
              <a:t>4 kaskady </a:t>
            </a: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multiswitchy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901498" y="3759242"/>
            <a:ext cx="2060575" cy="12176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Splittery na</a:t>
            </a:r>
            <a:endParaRPr lang="pl-PL" sz="1867" b="1" dirty="0">
              <a:solidFill>
                <a:srgbClr val="0E7392"/>
              </a:solidFill>
              <a:latin typeface="Myriad Pro" panose="020B0503030403020204" pitchFamily="34" charset="0"/>
            </a:endParaRP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2000" b="1" dirty="0">
                <a:solidFill>
                  <a:srgbClr val="0E7392"/>
                </a:solidFill>
              </a:rPr>
              <a:t>6 kaskad </a:t>
            </a: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multiswitchy</a:t>
            </a:r>
          </a:p>
        </p:txBody>
      </p:sp>
      <p:sp>
        <p:nvSpPr>
          <p:cNvPr id="19" name="Prostokąt 18"/>
          <p:cNvSpPr/>
          <p:nvPr/>
        </p:nvSpPr>
        <p:spPr>
          <a:xfrm>
            <a:off x="6482273" y="2012992"/>
            <a:ext cx="814388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20" name="Prostokąt 19"/>
          <p:cNvSpPr/>
          <p:nvPr/>
        </p:nvSpPr>
        <p:spPr>
          <a:xfrm>
            <a:off x="5634548" y="2012992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21" name="Prostokąt 20"/>
          <p:cNvSpPr/>
          <p:nvPr/>
        </p:nvSpPr>
        <p:spPr>
          <a:xfrm>
            <a:off x="6474336" y="1044617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22" name="Prostokąt 21"/>
          <p:cNvSpPr/>
          <p:nvPr/>
        </p:nvSpPr>
        <p:spPr>
          <a:xfrm>
            <a:off x="5634548" y="1044617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pic>
        <p:nvPicPr>
          <p:cNvPr id="2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473" y="1071604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611" y="2038392"/>
            <a:ext cx="750887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Obraz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436" y="1071604"/>
            <a:ext cx="749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473" y="2039979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Prostokąt 26"/>
          <p:cNvSpPr/>
          <p:nvPr/>
        </p:nvSpPr>
        <p:spPr>
          <a:xfrm>
            <a:off x="4432811" y="2012992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28" name="Prostokąt 27"/>
          <p:cNvSpPr/>
          <p:nvPr/>
        </p:nvSpPr>
        <p:spPr>
          <a:xfrm>
            <a:off x="3586673" y="2012992"/>
            <a:ext cx="814388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29" name="Prostokąt 28"/>
          <p:cNvSpPr/>
          <p:nvPr/>
        </p:nvSpPr>
        <p:spPr>
          <a:xfrm>
            <a:off x="4426461" y="1044617"/>
            <a:ext cx="814387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30" name="Prostokąt 29"/>
          <p:cNvSpPr/>
          <p:nvPr/>
        </p:nvSpPr>
        <p:spPr>
          <a:xfrm>
            <a:off x="3586673" y="1044617"/>
            <a:ext cx="814388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pic>
        <p:nvPicPr>
          <p:cNvPr id="31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011" y="1071604"/>
            <a:ext cx="75088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736" y="2038392"/>
            <a:ext cx="750887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Obraz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973" y="1071604"/>
            <a:ext cx="749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011" y="2039979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Prostokąt 34"/>
          <p:cNvSpPr/>
          <p:nvPr/>
        </p:nvSpPr>
        <p:spPr>
          <a:xfrm>
            <a:off x="2367473" y="2012992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36" name="Prostokąt 35"/>
          <p:cNvSpPr/>
          <p:nvPr/>
        </p:nvSpPr>
        <p:spPr>
          <a:xfrm>
            <a:off x="1521336" y="2012992"/>
            <a:ext cx="814387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37" name="Prostokąt 36"/>
          <p:cNvSpPr/>
          <p:nvPr/>
        </p:nvSpPr>
        <p:spPr>
          <a:xfrm>
            <a:off x="2361123" y="1044617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38" name="Prostokąt 37"/>
          <p:cNvSpPr/>
          <p:nvPr/>
        </p:nvSpPr>
        <p:spPr>
          <a:xfrm>
            <a:off x="1521336" y="1044617"/>
            <a:ext cx="814387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pic>
        <p:nvPicPr>
          <p:cNvPr id="39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73" y="1071604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398" y="2038392"/>
            <a:ext cx="750888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Obraz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636" y="1071604"/>
            <a:ext cx="749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73" y="2039979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Prostokąt 42"/>
          <p:cNvSpPr/>
          <p:nvPr/>
        </p:nvSpPr>
        <p:spPr>
          <a:xfrm>
            <a:off x="9349298" y="2012992"/>
            <a:ext cx="814388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44" name="Prostokąt 43"/>
          <p:cNvSpPr/>
          <p:nvPr/>
        </p:nvSpPr>
        <p:spPr>
          <a:xfrm>
            <a:off x="8501573" y="2012992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45" name="Prostokąt 44"/>
          <p:cNvSpPr/>
          <p:nvPr/>
        </p:nvSpPr>
        <p:spPr>
          <a:xfrm>
            <a:off x="9341361" y="1044617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46" name="Prostokąt 45"/>
          <p:cNvSpPr/>
          <p:nvPr/>
        </p:nvSpPr>
        <p:spPr>
          <a:xfrm>
            <a:off x="8501573" y="1044617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pic>
        <p:nvPicPr>
          <p:cNvPr id="47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6498" y="1071604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636" y="2038392"/>
            <a:ext cx="750887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Obraz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7873" y="1071604"/>
            <a:ext cx="749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6498" y="2039979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Prostokąt 50"/>
          <p:cNvSpPr/>
          <p:nvPr/>
        </p:nvSpPr>
        <p:spPr>
          <a:xfrm>
            <a:off x="7655436" y="2012992"/>
            <a:ext cx="814387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52" name="Prostokąt 51"/>
          <p:cNvSpPr/>
          <p:nvPr/>
        </p:nvSpPr>
        <p:spPr>
          <a:xfrm>
            <a:off x="7655436" y="1044617"/>
            <a:ext cx="814387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pic>
        <p:nvPicPr>
          <p:cNvPr id="5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773" y="1071604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773" y="2039979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pole tekstowe 144"/>
          <p:cNvSpPr txBox="1">
            <a:spLocks noChangeArrowheads="1"/>
          </p:cNvSpPr>
          <p:nvPr/>
        </p:nvSpPr>
        <p:spPr bwMode="auto">
          <a:xfrm>
            <a:off x="1521336" y="1143042"/>
            <a:ext cx="8143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56" name="pole tekstowe 145"/>
          <p:cNvSpPr txBox="1">
            <a:spLocks noChangeArrowheads="1"/>
          </p:cNvSpPr>
          <p:nvPr/>
        </p:nvSpPr>
        <p:spPr bwMode="auto">
          <a:xfrm>
            <a:off x="2367473" y="1147804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57" name="pole tekstowe 146"/>
          <p:cNvSpPr txBox="1">
            <a:spLocks noChangeArrowheads="1"/>
          </p:cNvSpPr>
          <p:nvPr/>
        </p:nvSpPr>
        <p:spPr bwMode="auto">
          <a:xfrm>
            <a:off x="1518161" y="2119354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58" name="pole tekstowe 147"/>
          <p:cNvSpPr txBox="1">
            <a:spLocks noChangeArrowheads="1"/>
          </p:cNvSpPr>
          <p:nvPr/>
        </p:nvSpPr>
        <p:spPr bwMode="auto">
          <a:xfrm>
            <a:off x="2364298" y="2125704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59" name="pole tekstowe 148"/>
          <p:cNvSpPr txBox="1">
            <a:spLocks noChangeArrowheads="1"/>
          </p:cNvSpPr>
          <p:nvPr/>
        </p:nvSpPr>
        <p:spPr bwMode="auto">
          <a:xfrm>
            <a:off x="3583498" y="1147804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60" name="pole tekstowe 149"/>
          <p:cNvSpPr txBox="1">
            <a:spLocks noChangeArrowheads="1"/>
          </p:cNvSpPr>
          <p:nvPr/>
        </p:nvSpPr>
        <p:spPr bwMode="auto">
          <a:xfrm>
            <a:off x="4429636" y="1154154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61" name="pole tekstowe 150"/>
          <p:cNvSpPr txBox="1">
            <a:spLocks noChangeArrowheads="1"/>
          </p:cNvSpPr>
          <p:nvPr/>
        </p:nvSpPr>
        <p:spPr bwMode="auto">
          <a:xfrm>
            <a:off x="3581911" y="2125704"/>
            <a:ext cx="8143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62" name="pole tekstowe 151"/>
          <p:cNvSpPr txBox="1">
            <a:spLocks noChangeArrowheads="1"/>
          </p:cNvSpPr>
          <p:nvPr/>
        </p:nvSpPr>
        <p:spPr bwMode="auto">
          <a:xfrm>
            <a:off x="4428048" y="2130467"/>
            <a:ext cx="8143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63" name="pole tekstowe 152"/>
          <p:cNvSpPr txBox="1">
            <a:spLocks noChangeArrowheads="1"/>
          </p:cNvSpPr>
          <p:nvPr/>
        </p:nvSpPr>
        <p:spPr bwMode="auto">
          <a:xfrm>
            <a:off x="5632961" y="1155742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64" name="pole tekstowe 153"/>
          <p:cNvSpPr txBox="1">
            <a:spLocks noChangeArrowheads="1"/>
          </p:cNvSpPr>
          <p:nvPr/>
        </p:nvSpPr>
        <p:spPr bwMode="auto">
          <a:xfrm>
            <a:off x="6479098" y="1162092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65" name="pole tekstowe 154"/>
          <p:cNvSpPr txBox="1">
            <a:spLocks noChangeArrowheads="1"/>
          </p:cNvSpPr>
          <p:nvPr/>
        </p:nvSpPr>
        <p:spPr bwMode="auto">
          <a:xfrm>
            <a:off x="5629786" y="2133642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66" name="pole tekstowe 155"/>
          <p:cNvSpPr txBox="1">
            <a:spLocks noChangeArrowheads="1"/>
          </p:cNvSpPr>
          <p:nvPr/>
        </p:nvSpPr>
        <p:spPr bwMode="auto">
          <a:xfrm>
            <a:off x="6477511" y="2138404"/>
            <a:ext cx="8143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67" name="pole tekstowe 156"/>
          <p:cNvSpPr txBox="1">
            <a:spLocks noChangeArrowheads="1"/>
          </p:cNvSpPr>
          <p:nvPr/>
        </p:nvSpPr>
        <p:spPr bwMode="auto">
          <a:xfrm>
            <a:off x="7658611" y="1147804"/>
            <a:ext cx="8143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68" name="pole tekstowe 157"/>
          <p:cNvSpPr txBox="1">
            <a:spLocks noChangeArrowheads="1"/>
          </p:cNvSpPr>
          <p:nvPr/>
        </p:nvSpPr>
        <p:spPr bwMode="auto">
          <a:xfrm>
            <a:off x="8504748" y="1154154"/>
            <a:ext cx="8143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69" name="pole tekstowe 158"/>
          <p:cNvSpPr txBox="1">
            <a:spLocks noChangeArrowheads="1"/>
          </p:cNvSpPr>
          <p:nvPr/>
        </p:nvSpPr>
        <p:spPr bwMode="auto">
          <a:xfrm>
            <a:off x="7655436" y="2125704"/>
            <a:ext cx="8143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70" name="pole tekstowe 159"/>
          <p:cNvSpPr txBox="1">
            <a:spLocks noChangeArrowheads="1"/>
          </p:cNvSpPr>
          <p:nvPr/>
        </p:nvSpPr>
        <p:spPr bwMode="auto">
          <a:xfrm>
            <a:off x="8501573" y="2130467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5</a:t>
            </a:r>
          </a:p>
        </p:txBody>
      </p:sp>
      <p:sp>
        <p:nvSpPr>
          <p:cNvPr id="71" name="pole tekstowe 160"/>
          <p:cNvSpPr txBox="1">
            <a:spLocks noChangeArrowheads="1"/>
          </p:cNvSpPr>
          <p:nvPr/>
        </p:nvSpPr>
        <p:spPr bwMode="auto">
          <a:xfrm>
            <a:off x="9350886" y="1158917"/>
            <a:ext cx="8143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72" name="pole tekstowe 161"/>
          <p:cNvSpPr txBox="1">
            <a:spLocks noChangeArrowheads="1"/>
          </p:cNvSpPr>
          <p:nvPr/>
        </p:nvSpPr>
        <p:spPr bwMode="auto">
          <a:xfrm>
            <a:off x="9347711" y="2136817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6</a:t>
            </a:r>
          </a:p>
        </p:txBody>
      </p:sp>
      <p:grpSp>
        <p:nvGrpSpPr>
          <p:cNvPr id="73" name="Grupa 4"/>
          <p:cNvGrpSpPr>
            <a:grpSpLocks/>
          </p:cNvGrpSpPr>
          <p:nvPr/>
        </p:nvGrpSpPr>
        <p:grpSpPr bwMode="auto">
          <a:xfrm>
            <a:off x="1805498" y="1852654"/>
            <a:ext cx="1190625" cy="1919288"/>
            <a:chOff x="596367" y="1829571"/>
            <a:chExt cx="1190734" cy="1918952"/>
          </a:xfrm>
        </p:grpSpPr>
        <p:cxnSp>
          <p:nvCxnSpPr>
            <p:cNvPr id="74" name="Łącznik prosty ze strzałką 73"/>
            <p:cNvCxnSpPr/>
            <p:nvPr/>
          </p:nvCxnSpPr>
          <p:spPr>
            <a:xfrm flipV="1">
              <a:off x="596367" y="2804125"/>
              <a:ext cx="11114" cy="92693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Łącznik prosty ze strzałką 74"/>
            <p:cNvCxnSpPr/>
            <p:nvPr/>
          </p:nvCxnSpPr>
          <p:spPr>
            <a:xfrm flipV="1">
              <a:off x="1775988" y="2821585"/>
              <a:ext cx="11113" cy="92693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Łącznik prosty ze strzałką 75"/>
            <p:cNvCxnSpPr/>
            <p:nvPr/>
          </p:nvCxnSpPr>
          <p:spPr>
            <a:xfrm flipV="1">
              <a:off x="963114" y="1837508"/>
              <a:ext cx="17464" cy="189831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Łącznik prosty ze strzałką 76"/>
            <p:cNvCxnSpPr/>
            <p:nvPr/>
          </p:nvCxnSpPr>
          <p:spPr>
            <a:xfrm flipV="1">
              <a:off x="1360025" y="1829571"/>
              <a:ext cx="19052" cy="189831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upa 165"/>
          <p:cNvGrpSpPr>
            <a:grpSpLocks/>
          </p:cNvGrpSpPr>
          <p:nvPr/>
        </p:nvGrpSpPr>
        <p:grpSpPr bwMode="auto">
          <a:xfrm>
            <a:off x="3878773" y="1852654"/>
            <a:ext cx="1190625" cy="1919288"/>
            <a:chOff x="596367" y="1829571"/>
            <a:chExt cx="1190734" cy="1918952"/>
          </a:xfrm>
        </p:grpSpPr>
        <p:cxnSp>
          <p:nvCxnSpPr>
            <p:cNvPr id="79" name="Łącznik prosty ze strzałką 78"/>
            <p:cNvCxnSpPr/>
            <p:nvPr/>
          </p:nvCxnSpPr>
          <p:spPr>
            <a:xfrm flipV="1">
              <a:off x="596367" y="2804125"/>
              <a:ext cx="11114" cy="92693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Łącznik prosty ze strzałką 79"/>
            <p:cNvCxnSpPr/>
            <p:nvPr/>
          </p:nvCxnSpPr>
          <p:spPr>
            <a:xfrm flipV="1">
              <a:off x="1775988" y="2821585"/>
              <a:ext cx="11113" cy="92693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Łącznik prosty ze strzałką 80"/>
            <p:cNvCxnSpPr/>
            <p:nvPr/>
          </p:nvCxnSpPr>
          <p:spPr>
            <a:xfrm flipV="1">
              <a:off x="963114" y="1837508"/>
              <a:ext cx="17464" cy="189831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Łącznik prosty ze strzałką 81"/>
            <p:cNvCxnSpPr/>
            <p:nvPr/>
          </p:nvCxnSpPr>
          <p:spPr>
            <a:xfrm flipV="1">
              <a:off x="1360025" y="1829571"/>
              <a:ext cx="19052" cy="189831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upa 170"/>
          <p:cNvGrpSpPr>
            <a:grpSpLocks/>
          </p:cNvGrpSpPr>
          <p:nvPr/>
        </p:nvGrpSpPr>
        <p:grpSpPr bwMode="auto">
          <a:xfrm>
            <a:off x="5877436" y="1852654"/>
            <a:ext cx="1190625" cy="1919288"/>
            <a:chOff x="596367" y="1829571"/>
            <a:chExt cx="1190734" cy="1918952"/>
          </a:xfrm>
        </p:grpSpPr>
        <p:cxnSp>
          <p:nvCxnSpPr>
            <p:cNvPr id="84" name="Łącznik prosty ze strzałką 83"/>
            <p:cNvCxnSpPr/>
            <p:nvPr/>
          </p:nvCxnSpPr>
          <p:spPr>
            <a:xfrm flipV="1">
              <a:off x="596367" y="2804125"/>
              <a:ext cx="11113" cy="92693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Łącznik prosty ze strzałką 84"/>
            <p:cNvCxnSpPr/>
            <p:nvPr/>
          </p:nvCxnSpPr>
          <p:spPr>
            <a:xfrm flipV="1">
              <a:off x="1775987" y="2821585"/>
              <a:ext cx="11114" cy="92693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Łącznik prosty ze strzałką 85"/>
            <p:cNvCxnSpPr/>
            <p:nvPr/>
          </p:nvCxnSpPr>
          <p:spPr>
            <a:xfrm flipV="1">
              <a:off x="963113" y="1837508"/>
              <a:ext cx="17465" cy="189831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Łącznik prosty ze strzałką 86"/>
            <p:cNvCxnSpPr/>
            <p:nvPr/>
          </p:nvCxnSpPr>
          <p:spPr>
            <a:xfrm flipV="1">
              <a:off x="1360024" y="1829571"/>
              <a:ext cx="19052" cy="189831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8" name="Łącznik prosty ze strzałką 87"/>
          <p:cNvCxnSpPr/>
          <p:nvPr/>
        </p:nvCxnSpPr>
        <p:spPr>
          <a:xfrm flipV="1">
            <a:off x="7891973" y="2827379"/>
            <a:ext cx="11113" cy="927100"/>
          </a:xfrm>
          <a:prstGeom prst="straightConnector1">
            <a:avLst/>
          </a:prstGeom>
          <a:ln w="635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Łącznik prosty ze strzałką 88"/>
          <p:cNvCxnSpPr/>
          <p:nvPr/>
        </p:nvCxnSpPr>
        <p:spPr>
          <a:xfrm flipV="1">
            <a:off x="9073073" y="2846429"/>
            <a:ext cx="9525" cy="925513"/>
          </a:xfrm>
          <a:prstGeom prst="straightConnector1">
            <a:avLst/>
          </a:prstGeom>
          <a:ln w="635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Łącznik prosty ze strzałką 89"/>
          <p:cNvCxnSpPr/>
          <p:nvPr/>
        </p:nvCxnSpPr>
        <p:spPr>
          <a:xfrm flipV="1">
            <a:off x="8258686" y="1862179"/>
            <a:ext cx="17462" cy="1897063"/>
          </a:xfrm>
          <a:prstGeom prst="straightConnector1">
            <a:avLst/>
          </a:prstGeom>
          <a:ln w="635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Łącznik prosty ze strzałką 90"/>
          <p:cNvCxnSpPr/>
          <p:nvPr/>
        </p:nvCxnSpPr>
        <p:spPr>
          <a:xfrm flipV="1">
            <a:off x="8657148" y="1852654"/>
            <a:ext cx="17463" cy="1898650"/>
          </a:xfrm>
          <a:prstGeom prst="straightConnector1">
            <a:avLst/>
          </a:prstGeom>
          <a:ln w="635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Łącznik prosty ze strzałką 91"/>
          <p:cNvCxnSpPr/>
          <p:nvPr/>
        </p:nvCxnSpPr>
        <p:spPr>
          <a:xfrm flipV="1">
            <a:off x="9893811" y="2846429"/>
            <a:ext cx="11112" cy="925513"/>
          </a:xfrm>
          <a:prstGeom prst="straightConnector1">
            <a:avLst/>
          </a:prstGeom>
          <a:ln w="635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Łącznik prosty ze strzałką 92"/>
          <p:cNvCxnSpPr/>
          <p:nvPr/>
        </p:nvCxnSpPr>
        <p:spPr>
          <a:xfrm flipV="1">
            <a:off x="9477886" y="1852654"/>
            <a:ext cx="17462" cy="1898650"/>
          </a:xfrm>
          <a:prstGeom prst="straightConnector1">
            <a:avLst/>
          </a:prstGeom>
          <a:ln w="635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Strzałka zakrzywiona w górę 93"/>
          <p:cNvSpPr/>
          <p:nvPr/>
        </p:nvSpPr>
        <p:spPr>
          <a:xfrm rot="15890787">
            <a:off x="3038986" y="4433929"/>
            <a:ext cx="635000" cy="400050"/>
          </a:xfrm>
          <a:prstGeom prst="curvedUpArrow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schemeClr val="tx1"/>
              </a:solidFill>
            </a:endParaRPr>
          </a:p>
        </p:txBody>
      </p:sp>
      <p:sp>
        <p:nvSpPr>
          <p:cNvPr id="95" name="Strzałka zakrzywiona w górę 94"/>
          <p:cNvSpPr/>
          <p:nvPr/>
        </p:nvSpPr>
        <p:spPr>
          <a:xfrm rot="15890787">
            <a:off x="5239261" y="4433929"/>
            <a:ext cx="635000" cy="400050"/>
          </a:xfrm>
          <a:prstGeom prst="curvedUpArrow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schemeClr val="tx1"/>
              </a:solidFill>
            </a:endParaRPr>
          </a:p>
        </p:txBody>
      </p:sp>
      <p:sp>
        <p:nvSpPr>
          <p:cNvPr id="96" name="Strzałka zakrzywiona w górę 95"/>
          <p:cNvSpPr/>
          <p:nvPr/>
        </p:nvSpPr>
        <p:spPr>
          <a:xfrm rot="15890787">
            <a:off x="7371273" y="4440279"/>
            <a:ext cx="635000" cy="400050"/>
          </a:xfrm>
          <a:prstGeom prst="curvedUpArrow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schemeClr val="tx1"/>
              </a:solidFill>
            </a:endParaRPr>
          </a:p>
        </p:txBody>
      </p:sp>
      <p:sp>
        <p:nvSpPr>
          <p:cNvPr id="97" name="Strzałka zakrzywiona w górę 96"/>
          <p:cNvSpPr/>
          <p:nvPr/>
        </p:nvSpPr>
        <p:spPr>
          <a:xfrm rot="15890787">
            <a:off x="9528686" y="4441867"/>
            <a:ext cx="635000" cy="400050"/>
          </a:xfrm>
          <a:prstGeom prst="curvedUpArrow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schemeClr val="tx1"/>
              </a:solidFill>
            </a:endParaRPr>
          </a:p>
        </p:txBody>
      </p:sp>
      <p:sp>
        <p:nvSpPr>
          <p:cNvPr id="98" name="Title 1"/>
          <p:cNvSpPr txBox="1">
            <a:spLocks/>
          </p:cNvSpPr>
          <p:nvPr/>
        </p:nvSpPr>
        <p:spPr bwMode="auto">
          <a:xfrm>
            <a:off x="1818198" y="5689642"/>
            <a:ext cx="8097838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pl-PL" altLang="pl-PL">
                <a:solidFill>
                  <a:srgbClr val="0E7392"/>
                </a:solidFill>
                <a:latin typeface="Dosis" panose="02010503020202060003" pitchFamily="2" charset="-18"/>
              </a:rPr>
              <a:t>Krok czwarty – </a:t>
            </a:r>
            <a:r>
              <a:rPr lang="pl-PL" altLang="pl-PL" b="1">
                <a:solidFill>
                  <a:srgbClr val="0E7392"/>
                </a:solidFill>
                <a:latin typeface="Dosis" panose="02010503020202060003" pitchFamily="2" charset="-18"/>
              </a:rPr>
              <a:t>zaplanowanie wzmacniaczy</a:t>
            </a:r>
            <a:r>
              <a:rPr lang="pl-PL" altLang="pl-PL">
                <a:solidFill>
                  <a:srgbClr val="0E7392"/>
                </a:solidFill>
                <a:latin typeface="Dosis" panose="02010503020202060003" pitchFamily="2" charset="-1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0737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8"/>
          <p:cNvSpPr/>
          <p:nvPr/>
        </p:nvSpPr>
        <p:spPr>
          <a:xfrm>
            <a:off x="3883563" y="4737143"/>
            <a:ext cx="1570037" cy="6318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3" name="Rectangle 109"/>
          <p:cNvSpPr/>
          <p:nvPr/>
        </p:nvSpPr>
        <p:spPr>
          <a:xfrm>
            <a:off x="6036213" y="4737143"/>
            <a:ext cx="1570037" cy="6318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4" name="Rectangle 110"/>
          <p:cNvSpPr/>
          <p:nvPr/>
        </p:nvSpPr>
        <p:spPr>
          <a:xfrm>
            <a:off x="8184100" y="4737143"/>
            <a:ext cx="1570038" cy="6318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Rectangle 111"/>
          <p:cNvSpPr/>
          <p:nvPr/>
        </p:nvSpPr>
        <p:spPr>
          <a:xfrm>
            <a:off x="1654713" y="4737143"/>
            <a:ext cx="1570037" cy="6318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6" name="Rectangle 116"/>
          <p:cNvSpPr/>
          <p:nvPr/>
        </p:nvSpPr>
        <p:spPr>
          <a:xfrm>
            <a:off x="3888325" y="5415005"/>
            <a:ext cx="1571625" cy="717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7" name="Rectangle 117"/>
          <p:cNvSpPr/>
          <p:nvPr/>
        </p:nvSpPr>
        <p:spPr>
          <a:xfrm>
            <a:off x="6036213" y="5415005"/>
            <a:ext cx="1570037" cy="717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8" name="Rectangle 118"/>
          <p:cNvSpPr/>
          <p:nvPr/>
        </p:nvSpPr>
        <p:spPr>
          <a:xfrm>
            <a:off x="8184100" y="5415005"/>
            <a:ext cx="1570038" cy="717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9" name="Rectangle 119"/>
          <p:cNvSpPr/>
          <p:nvPr/>
        </p:nvSpPr>
        <p:spPr>
          <a:xfrm>
            <a:off x="1654713" y="5415005"/>
            <a:ext cx="1570037" cy="717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411825" y="4695868"/>
            <a:ext cx="2060575" cy="7191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Wzmacniacz</a:t>
            </a:r>
            <a:endParaRPr lang="en-US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b="1" dirty="0">
                <a:solidFill>
                  <a:srgbClr val="0E7392"/>
                </a:solidFill>
                <a:latin typeface="Myriad Pro" panose="020B0503030403020204" pitchFamily="34" charset="0"/>
              </a:rPr>
              <a:t>RTV + 8 x SAT</a:t>
            </a:r>
            <a:endParaRPr lang="pl-PL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621625" y="4695868"/>
            <a:ext cx="2060575" cy="7191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Wzmacniacz</a:t>
            </a:r>
            <a:endParaRPr lang="en-US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b="1" dirty="0">
                <a:solidFill>
                  <a:srgbClr val="0E7392"/>
                </a:solidFill>
                <a:latin typeface="Myriad Pro" panose="020B0503030403020204" pitchFamily="34" charset="0"/>
              </a:rPr>
              <a:t>RTV + 8 x SAT</a:t>
            </a:r>
            <a:endParaRPr lang="pl-PL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769513" y="4695868"/>
            <a:ext cx="2060575" cy="7191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Wzmacniacz</a:t>
            </a:r>
            <a:endParaRPr lang="en-US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b="1" dirty="0">
                <a:solidFill>
                  <a:srgbClr val="0E7392"/>
                </a:solidFill>
                <a:latin typeface="Myriad Pro" panose="020B0503030403020204" pitchFamily="34" charset="0"/>
              </a:rPr>
              <a:t>RTV + 8 x SAT</a:t>
            </a:r>
            <a:endParaRPr lang="pl-PL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7917400" y="4695868"/>
            <a:ext cx="2060575" cy="7191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Wzmacniacz</a:t>
            </a:r>
            <a:endParaRPr lang="en-US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b="1" dirty="0">
                <a:solidFill>
                  <a:srgbClr val="0E7392"/>
                </a:solidFill>
                <a:latin typeface="Myriad Pro" panose="020B0503030403020204" pitchFamily="34" charset="0"/>
              </a:rPr>
              <a:t>RTV + 8 x SAT</a:t>
            </a:r>
            <a:endParaRPr lang="pl-PL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432463" y="5415005"/>
            <a:ext cx="2062162" cy="71755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2 x odbiornik optyczny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642263" y="5415005"/>
            <a:ext cx="2062162" cy="71755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2 x odbiornik optyczny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790150" y="5415005"/>
            <a:ext cx="2060575" cy="71755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2 x odbiornik optyczny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938038" y="5415005"/>
            <a:ext cx="2060575" cy="71755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2 x odbiornik optyczny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1930938" y="357230"/>
            <a:ext cx="8099425" cy="565150"/>
          </a:xfrm>
        </p:spPr>
        <p:txBody>
          <a:bodyPr/>
          <a:lstStyle/>
          <a:p>
            <a:pPr eaLnBrk="1" hangingPunct="1"/>
            <a:r>
              <a:rPr lang="pl-PL" altLang="pl-PL" sz="2800" b="1" smtClean="0">
                <a:solidFill>
                  <a:srgbClr val="0E7392"/>
                </a:solidFill>
                <a:latin typeface="Dosis" panose="02010503020202060003" pitchFamily="2" charset="-18"/>
              </a:rPr>
              <a:t>Odbiorniki optyczne </a:t>
            </a:r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jako źródło sygnałów RTV-SAT</a:t>
            </a:r>
          </a:p>
        </p:txBody>
      </p:sp>
      <p:sp>
        <p:nvSpPr>
          <p:cNvPr id="19" name="Rectangle 92"/>
          <p:cNvSpPr/>
          <p:nvPr/>
        </p:nvSpPr>
        <p:spPr>
          <a:xfrm>
            <a:off x="8223788" y="3760830"/>
            <a:ext cx="1411287" cy="93662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0" name="Rectangle 93"/>
          <p:cNvSpPr/>
          <p:nvPr/>
        </p:nvSpPr>
        <p:spPr>
          <a:xfrm>
            <a:off x="6079075" y="3754480"/>
            <a:ext cx="1409700" cy="938213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1" name="Rectangle 94"/>
          <p:cNvSpPr/>
          <p:nvPr/>
        </p:nvSpPr>
        <p:spPr>
          <a:xfrm>
            <a:off x="3962938" y="3754480"/>
            <a:ext cx="1411287" cy="938213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2" name="Rectangle 95"/>
          <p:cNvSpPr/>
          <p:nvPr/>
        </p:nvSpPr>
        <p:spPr>
          <a:xfrm>
            <a:off x="1719800" y="3759243"/>
            <a:ext cx="1411288" cy="93662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411825" y="3759243"/>
            <a:ext cx="2060575" cy="12176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Splittery na</a:t>
            </a:r>
            <a:endParaRPr lang="en-US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2000" b="1" dirty="0">
                <a:solidFill>
                  <a:srgbClr val="0E7392"/>
                </a:solidFill>
              </a:rPr>
              <a:t>4 kaskady </a:t>
            </a: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multiswitchy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3621625" y="3759243"/>
            <a:ext cx="2060575" cy="12176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Splittery na</a:t>
            </a:r>
            <a:endParaRPr lang="en-US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2000" b="1" dirty="0">
                <a:solidFill>
                  <a:srgbClr val="0E7392"/>
                </a:solidFill>
              </a:rPr>
              <a:t>4 kaskady </a:t>
            </a: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multiswitchy</a:t>
            </a: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769513" y="3759243"/>
            <a:ext cx="2060575" cy="12176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Splittery na</a:t>
            </a:r>
            <a:endParaRPr lang="en-US" sz="1867" dirty="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2000" b="1" dirty="0">
                <a:solidFill>
                  <a:srgbClr val="0E7392"/>
                </a:solidFill>
              </a:rPr>
              <a:t>4 kaskady </a:t>
            </a: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multiswitchy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7917400" y="3759243"/>
            <a:ext cx="2060575" cy="12176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Splittery na</a:t>
            </a:r>
            <a:endParaRPr lang="pl-PL" sz="1867" b="1" dirty="0">
              <a:solidFill>
                <a:srgbClr val="0E7392"/>
              </a:solidFill>
              <a:latin typeface="Myriad Pro" panose="020B0503030403020204" pitchFamily="34" charset="0"/>
            </a:endParaRPr>
          </a:p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2000" b="1" dirty="0">
                <a:solidFill>
                  <a:srgbClr val="0E7392"/>
                </a:solidFill>
              </a:rPr>
              <a:t>6 kaskad </a:t>
            </a:r>
            <a:r>
              <a:rPr lang="pl-PL" sz="1867" dirty="0">
                <a:solidFill>
                  <a:srgbClr val="0D3261"/>
                </a:solidFill>
                <a:latin typeface="Myriad Pro" panose="020B0503030403020204" pitchFamily="34" charset="0"/>
              </a:rPr>
              <a:t>multiswitchy</a:t>
            </a:r>
          </a:p>
        </p:txBody>
      </p:sp>
      <p:sp>
        <p:nvSpPr>
          <p:cNvPr id="27" name="Prostokąt 26"/>
          <p:cNvSpPr/>
          <p:nvPr/>
        </p:nvSpPr>
        <p:spPr>
          <a:xfrm>
            <a:off x="6498175" y="2012993"/>
            <a:ext cx="814388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28" name="Prostokąt 27"/>
          <p:cNvSpPr/>
          <p:nvPr/>
        </p:nvSpPr>
        <p:spPr>
          <a:xfrm>
            <a:off x="5650450" y="2012993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29" name="Prostokąt 28"/>
          <p:cNvSpPr/>
          <p:nvPr/>
        </p:nvSpPr>
        <p:spPr>
          <a:xfrm>
            <a:off x="6490238" y="1044618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30" name="Prostokąt 29"/>
          <p:cNvSpPr/>
          <p:nvPr/>
        </p:nvSpPr>
        <p:spPr>
          <a:xfrm>
            <a:off x="5650450" y="1044618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pic>
        <p:nvPicPr>
          <p:cNvPr id="31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375" y="1071605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513" y="2038393"/>
            <a:ext cx="750887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Obraz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338" y="1071605"/>
            <a:ext cx="749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375" y="2039980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Prostokąt 34"/>
          <p:cNvSpPr/>
          <p:nvPr/>
        </p:nvSpPr>
        <p:spPr>
          <a:xfrm>
            <a:off x="4448713" y="2012993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36" name="Prostokąt 35"/>
          <p:cNvSpPr/>
          <p:nvPr/>
        </p:nvSpPr>
        <p:spPr>
          <a:xfrm>
            <a:off x="3602575" y="2012993"/>
            <a:ext cx="814388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37" name="Prostokąt 36"/>
          <p:cNvSpPr/>
          <p:nvPr/>
        </p:nvSpPr>
        <p:spPr>
          <a:xfrm>
            <a:off x="4442363" y="1044618"/>
            <a:ext cx="814387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38" name="Prostokąt 37"/>
          <p:cNvSpPr/>
          <p:nvPr/>
        </p:nvSpPr>
        <p:spPr>
          <a:xfrm>
            <a:off x="3602575" y="1044618"/>
            <a:ext cx="814388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pic>
        <p:nvPicPr>
          <p:cNvPr id="39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913" y="1071605"/>
            <a:ext cx="75088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638" y="2038393"/>
            <a:ext cx="750887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Obraz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875" y="1071605"/>
            <a:ext cx="749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913" y="2039980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Prostokąt 42"/>
          <p:cNvSpPr/>
          <p:nvPr/>
        </p:nvSpPr>
        <p:spPr>
          <a:xfrm>
            <a:off x="2383375" y="2012993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44" name="Prostokąt 43"/>
          <p:cNvSpPr/>
          <p:nvPr/>
        </p:nvSpPr>
        <p:spPr>
          <a:xfrm>
            <a:off x="1537238" y="2012993"/>
            <a:ext cx="814387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45" name="Prostokąt 44"/>
          <p:cNvSpPr/>
          <p:nvPr/>
        </p:nvSpPr>
        <p:spPr>
          <a:xfrm>
            <a:off x="2377025" y="1044618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46" name="Prostokąt 45"/>
          <p:cNvSpPr/>
          <p:nvPr/>
        </p:nvSpPr>
        <p:spPr>
          <a:xfrm>
            <a:off x="1537238" y="1044618"/>
            <a:ext cx="814387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pic>
        <p:nvPicPr>
          <p:cNvPr id="47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575" y="1071605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300" y="2038393"/>
            <a:ext cx="750888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Obraz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538" y="1071605"/>
            <a:ext cx="749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575" y="2039980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Prostokąt 50"/>
          <p:cNvSpPr/>
          <p:nvPr/>
        </p:nvSpPr>
        <p:spPr>
          <a:xfrm>
            <a:off x="9365200" y="2012993"/>
            <a:ext cx="814388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52" name="Prostokąt 51"/>
          <p:cNvSpPr/>
          <p:nvPr/>
        </p:nvSpPr>
        <p:spPr>
          <a:xfrm>
            <a:off x="8517475" y="2012993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53" name="Prostokąt 52"/>
          <p:cNvSpPr/>
          <p:nvPr/>
        </p:nvSpPr>
        <p:spPr>
          <a:xfrm>
            <a:off x="9357263" y="1044618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54" name="Prostokąt 53"/>
          <p:cNvSpPr/>
          <p:nvPr/>
        </p:nvSpPr>
        <p:spPr>
          <a:xfrm>
            <a:off x="8517475" y="1044618"/>
            <a:ext cx="815975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pic>
        <p:nvPicPr>
          <p:cNvPr id="55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2400" y="1071605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538" y="2038393"/>
            <a:ext cx="750887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Obraz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3775" y="1071605"/>
            <a:ext cx="749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2400" y="2039980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Prostokąt 58"/>
          <p:cNvSpPr/>
          <p:nvPr/>
        </p:nvSpPr>
        <p:spPr>
          <a:xfrm>
            <a:off x="7671338" y="2012993"/>
            <a:ext cx="814387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0" name="Prostokąt 59"/>
          <p:cNvSpPr/>
          <p:nvPr/>
        </p:nvSpPr>
        <p:spPr>
          <a:xfrm>
            <a:off x="7671338" y="1044618"/>
            <a:ext cx="814387" cy="941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pic>
        <p:nvPicPr>
          <p:cNvPr id="61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675" y="1071605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675" y="2039980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pole tekstowe 100"/>
          <p:cNvSpPr txBox="1">
            <a:spLocks noChangeArrowheads="1"/>
          </p:cNvSpPr>
          <p:nvPr/>
        </p:nvSpPr>
        <p:spPr bwMode="auto">
          <a:xfrm>
            <a:off x="1537238" y="1143043"/>
            <a:ext cx="8143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64" name="pole tekstowe 101"/>
          <p:cNvSpPr txBox="1">
            <a:spLocks noChangeArrowheads="1"/>
          </p:cNvSpPr>
          <p:nvPr/>
        </p:nvSpPr>
        <p:spPr bwMode="auto">
          <a:xfrm>
            <a:off x="2383375" y="1147805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65" name="pole tekstowe 102"/>
          <p:cNvSpPr txBox="1">
            <a:spLocks noChangeArrowheads="1"/>
          </p:cNvSpPr>
          <p:nvPr/>
        </p:nvSpPr>
        <p:spPr bwMode="auto">
          <a:xfrm>
            <a:off x="1534063" y="2119355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66" name="pole tekstowe 103"/>
          <p:cNvSpPr txBox="1">
            <a:spLocks noChangeArrowheads="1"/>
          </p:cNvSpPr>
          <p:nvPr/>
        </p:nvSpPr>
        <p:spPr bwMode="auto">
          <a:xfrm>
            <a:off x="2380200" y="2125705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67" name="pole tekstowe 104"/>
          <p:cNvSpPr txBox="1">
            <a:spLocks noChangeArrowheads="1"/>
          </p:cNvSpPr>
          <p:nvPr/>
        </p:nvSpPr>
        <p:spPr bwMode="auto">
          <a:xfrm>
            <a:off x="3599400" y="1147805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68" name="pole tekstowe 105"/>
          <p:cNvSpPr txBox="1">
            <a:spLocks noChangeArrowheads="1"/>
          </p:cNvSpPr>
          <p:nvPr/>
        </p:nvSpPr>
        <p:spPr bwMode="auto">
          <a:xfrm>
            <a:off x="4445538" y="1154155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69" name="pole tekstowe 106"/>
          <p:cNvSpPr txBox="1">
            <a:spLocks noChangeArrowheads="1"/>
          </p:cNvSpPr>
          <p:nvPr/>
        </p:nvSpPr>
        <p:spPr bwMode="auto">
          <a:xfrm>
            <a:off x="3597813" y="2125705"/>
            <a:ext cx="8143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70" name="pole tekstowe 107"/>
          <p:cNvSpPr txBox="1">
            <a:spLocks noChangeArrowheads="1"/>
          </p:cNvSpPr>
          <p:nvPr/>
        </p:nvSpPr>
        <p:spPr bwMode="auto">
          <a:xfrm>
            <a:off x="4443950" y="2130468"/>
            <a:ext cx="8143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71" name="pole tekstowe 120"/>
          <p:cNvSpPr txBox="1">
            <a:spLocks noChangeArrowheads="1"/>
          </p:cNvSpPr>
          <p:nvPr/>
        </p:nvSpPr>
        <p:spPr bwMode="auto">
          <a:xfrm>
            <a:off x="5648863" y="1155743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72" name="pole tekstowe 121"/>
          <p:cNvSpPr txBox="1">
            <a:spLocks noChangeArrowheads="1"/>
          </p:cNvSpPr>
          <p:nvPr/>
        </p:nvSpPr>
        <p:spPr bwMode="auto">
          <a:xfrm>
            <a:off x="6495000" y="1162093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73" name="pole tekstowe 122"/>
          <p:cNvSpPr txBox="1">
            <a:spLocks noChangeArrowheads="1"/>
          </p:cNvSpPr>
          <p:nvPr/>
        </p:nvSpPr>
        <p:spPr bwMode="auto">
          <a:xfrm>
            <a:off x="5645688" y="2133643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74" name="pole tekstowe 123"/>
          <p:cNvSpPr txBox="1">
            <a:spLocks noChangeArrowheads="1"/>
          </p:cNvSpPr>
          <p:nvPr/>
        </p:nvSpPr>
        <p:spPr bwMode="auto">
          <a:xfrm>
            <a:off x="6493413" y="2138405"/>
            <a:ext cx="8143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75" name="pole tekstowe 124"/>
          <p:cNvSpPr txBox="1">
            <a:spLocks noChangeArrowheads="1"/>
          </p:cNvSpPr>
          <p:nvPr/>
        </p:nvSpPr>
        <p:spPr bwMode="auto">
          <a:xfrm>
            <a:off x="7674513" y="1147805"/>
            <a:ext cx="8143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76" name="pole tekstowe 125"/>
          <p:cNvSpPr txBox="1">
            <a:spLocks noChangeArrowheads="1"/>
          </p:cNvSpPr>
          <p:nvPr/>
        </p:nvSpPr>
        <p:spPr bwMode="auto">
          <a:xfrm>
            <a:off x="8520650" y="1154155"/>
            <a:ext cx="8143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77" name="pole tekstowe 126"/>
          <p:cNvSpPr txBox="1">
            <a:spLocks noChangeArrowheads="1"/>
          </p:cNvSpPr>
          <p:nvPr/>
        </p:nvSpPr>
        <p:spPr bwMode="auto">
          <a:xfrm>
            <a:off x="7671338" y="2125705"/>
            <a:ext cx="8143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78" name="pole tekstowe 127"/>
          <p:cNvSpPr txBox="1">
            <a:spLocks noChangeArrowheads="1"/>
          </p:cNvSpPr>
          <p:nvPr/>
        </p:nvSpPr>
        <p:spPr bwMode="auto">
          <a:xfrm>
            <a:off x="8517475" y="2130468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5</a:t>
            </a:r>
          </a:p>
        </p:txBody>
      </p:sp>
      <p:sp>
        <p:nvSpPr>
          <p:cNvPr id="79" name="pole tekstowe 128"/>
          <p:cNvSpPr txBox="1">
            <a:spLocks noChangeArrowheads="1"/>
          </p:cNvSpPr>
          <p:nvPr/>
        </p:nvSpPr>
        <p:spPr bwMode="auto">
          <a:xfrm>
            <a:off x="9366788" y="1158918"/>
            <a:ext cx="8143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80" name="pole tekstowe 129"/>
          <p:cNvSpPr txBox="1">
            <a:spLocks noChangeArrowheads="1"/>
          </p:cNvSpPr>
          <p:nvPr/>
        </p:nvSpPr>
        <p:spPr bwMode="auto">
          <a:xfrm>
            <a:off x="9363613" y="2136818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pl-PL" altLang="pl-PL" sz="4000" b="1">
                <a:solidFill>
                  <a:srgbClr val="0E7392"/>
                </a:solidFill>
                <a:latin typeface="Arial Black" panose="020B0A04020102020204" pitchFamily="34" charset="0"/>
              </a:rPr>
              <a:t>6</a:t>
            </a:r>
          </a:p>
        </p:txBody>
      </p:sp>
      <p:grpSp>
        <p:nvGrpSpPr>
          <p:cNvPr id="81" name="Grupa 130"/>
          <p:cNvGrpSpPr>
            <a:grpSpLocks/>
          </p:cNvGrpSpPr>
          <p:nvPr/>
        </p:nvGrpSpPr>
        <p:grpSpPr bwMode="auto">
          <a:xfrm>
            <a:off x="1821400" y="1852655"/>
            <a:ext cx="1190625" cy="1919288"/>
            <a:chOff x="596367" y="1829571"/>
            <a:chExt cx="1190734" cy="1918952"/>
          </a:xfrm>
        </p:grpSpPr>
        <p:cxnSp>
          <p:nvCxnSpPr>
            <p:cNvPr id="82" name="Łącznik prosty ze strzałką 81"/>
            <p:cNvCxnSpPr/>
            <p:nvPr/>
          </p:nvCxnSpPr>
          <p:spPr>
            <a:xfrm flipV="1">
              <a:off x="596367" y="2804125"/>
              <a:ext cx="11114" cy="92693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Łącznik prosty ze strzałką 82"/>
            <p:cNvCxnSpPr/>
            <p:nvPr/>
          </p:nvCxnSpPr>
          <p:spPr>
            <a:xfrm flipV="1">
              <a:off x="1775988" y="2821585"/>
              <a:ext cx="11113" cy="92693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Łącznik prosty ze strzałką 83"/>
            <p:cNvCxnSpPr/>
            <p:nvPr/>
          </p:nvCxnSpPr>
          <p:spPr>
            <a:xfrm flipV="1">
              <a:off x="963114" y="1837508"/>
              <a:ext cx="17464" cy="189831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Łącznik prosty ze strzałką 84"/>
            <p:cNvCxnSpPr/>
            <p:nvPr/>
          </p:nvCxnSpPr>
          <p:spPr>
            <a:xfrm flipV="1">
              <a:off x="1360025" y="1829571"/>
              <a:ext cx="19052" cy="189831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upa 135"/>
          <p:cNvGrpSpPr>
            <a:grpSpLocks/>
          </p:cNvGrpSpPr>
          <p:nvPr/>
        </p:nvGrpSpPr>
        <p:grpSpPr bwMode="auto">
          <a:xfrm>
            <a:off x="3894675" y="1852655"/>
            <a:ext cx="1190625" cy="1919288"/>
            <a:chOff x="596367" y="1829571"/>
            <a:chExt cx="1190734" cy="1918952"/>
          </a:xfrm>
        </p:grpSpPr>
        <p:cxnSp>
          <p:nvCxnSpPr>
            <p:cNvPr id="87" name="Łącznik prosty ze strzałką 86"/>
            <p:cNvCxnSpPr/>
            <p:nvPr/>
          </p:nvCxnSpPr>
          <p:spPr>
            <a:xfrm flipV="1">
              <a:off x="596367" y="2804125"/>
              <a:ext cx="11114" cy="92693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Łącznik prosty ze strzałką 87"/>
            <p:cNvCxnSpPr/>
            <p:nvPr/>
          </p:nvCxnSpPr>
          <p:spPr>
            <a:xfrm flipV="1">
              <a:off x="1775988" y="2821585"/>
              <a:ext cx="11113" cy="92693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Łącznik prosty ze strzałką 88"/>
            <p:cNvCxnSpPr/>
            <p:nvPr/>
          </p:nvCxnSpPr>
          <p:spPr>
            <a:xfrm flipV="1">
              <a:off x="963114" y="1837508"/>
              <a:ext cx="17464" cy="189831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Łącznik prosty ze strzałką 89"/>
            <p:cNvCxnSpPr/>
            <p:nvPr/>
          </p:nvCxnSpPr>
          <p:spPr>
            <a:xfrm flipV="1">
              <a:off x="1360025" y="1829571"/>
              <a:ext cx="19052" cy="189831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upa 144"/>
          <p:cNvGrpSpPr>
            <a:grpSpLocks/>
          </p:cNvGrpSpPr>
          <p:nvPr/>
        </p:nvGrpSpPr>
        <p:grpSpPr bwMode="auto">
          <a:xfrm>
            <a:off x="5893338" y="1852655"/>
            <a:ext cx="1190625" cy="1919288"/>
            <a:chOff x="596367" y="1829571"/>
            <a:chExt cx="1190734" cy="1918952"/>
          </a:xfrm>
        </p:grpSpPr>
        <p:cxnSp>
          <p:nvCxnSpPr>
            <p:cNvPr id="92" name="Łącznik prosty ze strzałką 91"/>
            <p:cNvCxnSpPr/>
            <p:nvPr/>
          </p:nvCxnSpPr>
          <p:spPr>
            <a:xfrm flipV="1">
              <a:off x="596367" y="2804125"/>
              <a:ext cx="11113" cy="92693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Łącznik prosty ze strzałką 92"/>
            <p:cNvCxnSpPr/>
            <p:nvPr/>
          </p:nvCxnSpPr>
          <p:spPr>
            <a:xfrm flipV="1">
              <a:off x="1775987" y="2821585"/>
              <a:ext cx="11114" cy="92693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Łącznik prosty ze strzałką 93"/>
            <p:cNvCxnSpPr/>
            <p:nvPr/>
          </p:nvCxnSpPr>
          <p:spPr>
            <a:xfrm flipV="1">
              <a:off x="963113" y="1837508"/>
              <a:ext cx="17465" cy="189831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Łącznik prosty ze strzałką 94"/>
            <p:cNvCxnSpPr/>
            <p:nvPr/>
          </p:nvCxnSpPr>
          <p:spPr>
            <a:xfrm flipV="1">
              <a:off x="1360024" y="1829571"/>
              <a:ext cx="19052" cy="1898318"/>
            </a:xfrm>
            <a:prstGeom prst="straightConnector1">
              <a:avLst/>
            </a:prstGeom>
            <a:ln w="63500">
              <a:solidFill>
                <a:srgbClr val="00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6" name="Łącznik prosty ze strzałką 95"/>
          <p:cNvCxnSpPr/>
          <p:nvPr/>
        </p:nvCxnSpPr>
        <p:spPr>
          <a:xfrm flipV="1">
            <a:off x="7907875" y="2827380"/>
            <a:ext cx="11113" cy="927100"/>
          </a:xfrm>
          <a:prstGeom prst="straightConnector1">
            <a:avLst/>
          </a:prstGeom>
          <a:ln w="635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Łącznik prosty ze strzałką 96"/>
          <p:cNvCxnSpPr/>
          <p:nvPr/>
        </p:nvCxnSpPr>
        <p:spPr>
          <a:xfrm flipV="1">
            <a:off x="9088975" y="2846430"/>
            <a:ext cx="9525" cy="925513"/>
          </a:xfrm>
          <a:prstGeom prst="straightConnector1">
            <a:avLst/>
          </a:prstGeom>
          <a:ln w="635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Łącznik prosty ze strzałką 97"/>
          <p:cNvCxnSpPr/>
          <p:nvPr/>
        </p:nvCxnSpPr>
        <p:spPr>
          <a:xfrm flipV="1">
            <a:off x="8274588" y="1862180"/>
            <a:ext cx="17462" cy="1897063"/>
          </a:xfrm>
          <a:prstGeom prst="straightConnector1">
            <a:avLst/>
          </a:prstGeom>
          <a:ln w="635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Łącznik prosty ze strzałką 98"/>
          <p:cNvCxnSpPr/>
          <p:nvPr/>
        </p:nvCxnSpPr>
        <p:spPr>
          <a:xfrm flipV="1">
            <a:off x="8673050" y="1852655"/>
            <a:ext cx="17463" cy="1898650"/>
          </a:xfrm>
          <a:prstGeom prst="straightConnector1">
            <a:avLst/>
          </a:prstGeom>
          <a:ln w="635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Łącznik prosty ze strzałką 99"/>
          <p:cNvCxnSpPr/>
          <p:nvPr/>
        </p:nvCxnSpPr>
        <p:spPr>
          <a:xfrm flipV="1">
            <a:off x="9909713" y="2846430"/>
            <a:ext cx="11112" cy="925513"/>
          </a:xfrm>
          <a:prstGeom prst="straightConnector1">
            <a:avLst/>
          </a:prstGeom>
          <a:ln w="635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Łącznik prosty ze strzałką 100"/>
          <p:cNvCxnSpPr/>
          <p:nvPr/>
        </p:nvCxnSpPr>
        <p:spPr>
          <a:xfrm flipV="1">
            <a:off x="9493788" y="1852655"/>
            <a:ext cx="17462" cy="1898650"/>
          </a:xfrm>
          <a:prstGeom prst="straightConnector1">
            <a:avLst/>
          </a:prstGeom>
          <a:ln w="63500">
            <a:solidFill>
              <a:srgbClr val="00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Strzałka zakrzywiona w górę 101"/>
          <p:cNvSpPr/>
          <p:nvPr/>
        </p:nvSpPr>
        <p:spPr>
          <a:xfrm rot="15890787">
            <a:off x="3054888" y="4433930"/>
            <a:ext cx="635000" cy="400050"/>
          </a:xfrm>
          <a:prstGeom prst="curvedUpArrow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schemeClr val="tx1"/>
              </a:solidFill>
            </a:endParaRPr>
          </a:p>
        </p:txBody>
      </p:sp>
      <p:sp>
        <p:nvSpPr>
          <p:cNvPr id="103" name="Strzałka zakrzywiona w górę 102"/>
          <p:cNvSpPr/>
          <p:nvPr/>
        </p:nvSpPr>
        <p:spPr>
          <a:xfrm rot="15890787">
            <a:off x="5255163" y="4433930"/>
            <a:ext cx="635000" cy="400050"/>
          </a:xfrm>
          <a:prstGeom prst="curvedUpArrow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schemeClr val="tx1"/>
              </a:solidFill>
            </a:endParaRPr>
          </a:p>
        </p:txBody>
      </p:sp>
      <p:sp>
        <p:nvSpPr>
          <p:cNvPr id="104" name="Strzałka zakrzywiona w górę 103"/>
          <p:cNvSpPr/>
          <p:nvPr/>
        </p:nvSpPr>
        <p:spPr>
          <a:xfrm rot="15890787">
            <a:off x="7387175" y="4440280"/>
            <a:ext cx="635000" cy="400050"/>
          </a:xfrm>
          <a:prstGeom prst="curvedUpArrow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schemeClr val="tx1"/>
              </a:solidFill>
            </a:endParaRPr>
          </a:p>
        </p:txBody>
      </p:sp>
      <p:sp>
        <p:nvSpPr>
          <p:cNvPr id="105" name="Strzałka zakrzywiona w górę 104"/>
          <p:cNvSpPr/>
          <p:nvPr/>
        </p:nvSpPr>
        <p:spPr>
          <a:xfrm rot="15890787">
            <a:off x="9544588" y="4441868"/>
            <a:ext cx="635000" cy="400050"/>
          </a:xfrm>
          <a:prstGeom prst="curvedUpArrow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schemeClr val="tx1"/>
              </a:solidFill>
            </a:endParaRPr>
          </a:p>
        </p:txBody>
      </p:sp>
      <p:sp>
        <p:nvSpPr>
          <p:cNvPr id="106" name="Strzałka zakrzywiona w górę 105"/>
          <p:cNvSpPr/>
          <p:nvPr/>
        </p:nvSpPr>
        <p:spPr>
          <a:xfrm rot="15890787">
            <a:off x="3054094" y="5280862"/>
            <a:ext cx="636587" cy="400050"/>
          </a:xfrm>
          <a:prstGeom prst="curvedUpArrow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schemeClr val="tx1"/>
              </a:solidFill>
            </a:endParaRPr>
          </a:p>
        </p:txBody>
      </p:sp>
      <p:sp>
        <p:nvSpPr>
          <p:cNvPr id="107" name="Strzałka zakrzywiona w górę 106"/>
          <p:cNvSpPr/>
          <p:nvPr/>
        </p:nvSpPr>
        <p:spPr>
          <a:xfrm rot="15890787">
            <a:off x="5254369" y="5280862"/>
            <a:ext cx="636587" cy="400050"/>
          </a:xfrm>
          <a:prstGeom prst="curvedUpArrow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schemeClr val="tx1"/>
              </a:solidFill>
            </a:endParaRPr>
          </a:p>
        </p:txBody>
      </p:sp>
      <p:sp>
        <p:nvSpPr>
          <p:cNvPr id="108" name="Strzałka zakrzywiona w górę 107"/>
          <p:cNvSpPr/>
          <p:nvPr/>
        </p:nvSpPr>
        <p:spPr>
          <a:xfrm rot="15890787">
            <a:off x="7386381" y="5287212"/>
            <a:ext cx="636587" cy="400050"/>
          </a:xfrm>
          <a:prstGeom prst="curvedUpArrow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schemeClr val="tx1"/>
              </a:solidFill>
            </a:endParaRPr>
          </a:p>
        </p:txBody>
      </p:sp>
      <p:sp>
        <p:nvSpPr>
          <p:cNvPr id="109" name="Strzałka zakrzywiona w górę 108"/>
          <p:cNvSpPr/>
          <p:nvPr/>
        </p:nvSpPr>
        <p:spPr>
          <a:xfrm rot="15890787">
            <a:off x="9543794" y="5288799"/>
            <a:ext cx="636588" cy="400050"/>
          </a:xfrm>
          <a:prstGeom prst="curvedUpArrow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3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5731055" y="238402"/>
            <a:ext cx="5187563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dirty="0">
                <a:solidFill>
                  <a:srgbClr val="0E7392"/>
                </a:solidFill>
                <a:latin typeface="Dosis" panose="02010503020202060003" pitchFamily="2" charset="-18"/>
              </a:rPr>
              <a:t>Dystrybucja sygnałów optycznych</a:t>
            </a:r>
          </a:p>
        </p:txBody>
      </p:sp>
      <p:sp>
        <p:nvSpPr>
          <p:cNvPr id="3" name="pole tekstowe 10"/>
          <p:cNvSpPr txBox="1">
            <a:spLocks noChangeArrowheads="1"/>
          </p:cNvSpPr>
          <p:nvPr/>
        </p:nvSpPr>
        <p:spPr bwMode="auto">
          <a:xfrm>
            <a:off x="1038405" y="5613677"/>
            <a:ext cx="1725612" cy="646113"/>
          </a:xfrm>
          <a:prstGeom prst="rect">
            <a:avLst/>
          </a:prstGeom>
          <a:solidFill>
            <a:schemeClr val="bg1">
              <a:alpha val="50195"/>
            </a:schemeClr>
          </a:solidFill>
          <a:ln w="25400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b="1">
                <a:latin typeface="Myriad Pro" panose="020B0503030403020204" pitchFamily="34" charset="0"/>
              </a:rPr>
              <a:t>2 x odbiornik optyczny</a:t>
            </a:r>
            <a:endParaRPr lang="pl-PL" altLang="pl-PL" sz="1800" b="1">
              <a:solidFill>
                <a:srgbClr val="0000CC"/>
              </a:solidFill>
              <a:latin typeface="Myriad Pro" panose="020B0503030403020204" pitchFamily="34" charset="0"/>
            </a:endParaRPr>
          </a:p>
        </p:txBody>
      </p:sp>
      <p:sp>
        <p:nvSpPr>
          <p:cNvPr id="4" name="pole tekstowe 11"/>
          <p:cNvSpPr txBox="1">
            <a:spLocks noChangeArrowheads="1"/>
          </p:cNvSpPr>
          <p:nvPr/>
        </p:nvSpPr>
        <p:spPr bwMode="auto">
          <a:xfrm>
            <a:off x="3468867" y="5613677"/>
            <a:ext cx="1725613" cy="646113"/>
          </a:xfrm>
          <a:prstGeom prst="rect">
            <a:avLst/>
          </a:prstGeom>
          <a:solidFill>
            <a:schemeClr val="bg1">
              <a:alpha val="50195"/>
            </a:schemeClr>
          </a:solidFill>
          <a:ln w="25400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pl-PL" altLang="pl-PL" sz="1800" b="1">
                <a:latin typeface="Myriad Pro" panose="020B0503030403020204" pitchFamily="34" charset="0"/>
              </a:rPr>
              <a:t>2 x odbiornik optyczny</a:t>
            </a:r>
            <a:endParaRPr lang="pl-PL" altLang="pl-PL" sz="1800" b="1">
              <a:solidFill>
                <a:srgbClr val="0000CC"/>
              </a:solidFill>
              <a:latin typeface="Myriad Pro" panose="020B0503030403020204" pitchFamily="34" charset="0"/>
            </a:endParaRPr>
          </a:p>
        </p:txBody>
      </p:sp>
      <p:sp>
        <p:nvSpPr>
          <p:cNvPr id="5" name="pole tekstowe 12"/>
          <p:cNvSpPr txBox="1">
            <a:spLocks noChangeArrowheads="1"/>
          </p:cNvSpPr>
          <p:nvPr/>
        </p:nvSpPr>
        <p:spPr bwMode="auto">
          <a:xfrm>
            <a:off x="5723117" y="5623202"/>
            <a:ext cx="1725613" cy="646113"/>
          </a:xfrm>
          <a:prstGeom prst="rect">
            <a:avLst/>
          </a:prstGeom>
          <a:solidFill>
            <a:schemeClr val="bg1">
              <a:alpha val="50195"/>
            </a:schemeClr>
          </a:solidFill>
          <a:ln w="25400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pl-PL" altLang="pl-PL" sz="1800" b="1">
                <a:latin typeface="Myriad Pro" panose="020B0503030403020204" pitchFamily="34" charset="0"/>
              </a:rPr>
              <a:t>2 x odbiornik optyczny</a:t>
            </a:r>
            <a:endParaRPr lang="pl-PL" altLang="pl-PL" sz="1800" b="1">
              <a:solidFill>
                <a:srgbClr val="0000CC"/>
              </a:solidFill>
              <a:latin typeface="Myriad Pro" panose="020B0503030403020204" pitchFamily="34" charset="0"/>
            </a:endParaRPr>
          </a:p>
        </p:txBody>
      </p:sp>
      <p:sp>
        <p:nvSpPr>
          <p:cNvPr id="6" name="pole tekstowe 13"/>
          <p:cNvSpPr txBox="1">
            <a:spLocks noChangeArrowheads="1"/>
          </p:cNvSpPr>
          <p:nvPr/>
        </p:nvSpPr>
        <p:spPr bwMode="auto">
          <a:xfrm>
            <a:off x="8071030" y="5613677"/>
            <a:ext cx="1725612" cy="646113"/>
          </a:xfrm>
          <a:prstGeom prst="rect">
            <a:avLst/>
          </a:prstGeom>
          <a:solidFill>
            <a:schemeClr val="bg1">
              <a:alpha val="50195"/>
            </a:schemeClr>
          </a:solidFill>
          <a:ln w="25400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pl-PL" altLang="pl-PL" sz="1800" b="1">
                <a:latin typeface="Myriad Pro" panose="020B0503030403020204" pitchFamily="34" charset="0"/>
              </a:rPr>
              <a:t>2 x odbiornik optyczny</a:t>
            </a:r>
            <a:endParaRPr lang="pl-PL" altLang="pl-PL" sz="1800" b="1">
              <a:solidFill>
                <a:srgbClr val="0000CC"/>
              </a:solidFill>
              <a:latin typeface="Myriad Pro" panose="020B0503030403020204" pitchFamily="34" charset="0"/>
            </a:endParaRPr>
          </a:p>
        </p:txBody>
      </p:sp>
      <p:sp>
        <p:nvSpPr>
          <p:cNvPr id="7" name="pole tekstowe 14"/>
          <p:cNvSpPr txBox="1">
            <a:spLocks noChangeArrowheads="1"/>
          </p:cNvSpPr>
          <p:nvPr/>
        </p:nvSpPr>
        <p:spPr bwMode="auto">
          <a:xfrm>
            <a:off x="3468867" y="2368827"/>
            <a:ext cx="1725613" cy="646113"/>
          </a:xfrm>
          <a:prstGeom prst="rect">
            <a:avLst/>
          </a:prstGeom>
          <a:solidFill>
            <a:schemeClr val="bg1">
              <a:alpha val="50195"/>
            </a:schemeClr>
          </a:solidFill>
          <a:ln w="25400">
            <a:solidFill>
              <a:srgbClr val="006666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b="1">
                <a:latin typeface="Myriad Pro" panose="020B0503030403020204" pitchFamily="34" charset="0"/>
              </a:rPr>
              <a:t>splitter optyczny 1:4</a:t>
            </a:r>
            <a:endParaRPr lang="pl-PL" altLang="pl-PL" sz="1800" b="1">
              <a:solidFill>
                <a:srgbClr val="0000CC"/>
              </a:solidFill>
              <a:latin typeface="Myriad Pro" panose="020B0503030403020204" pitchFamily="34" charset="0"/>
            </a:endParaRPr>
          </a:p>
        </p:txBody>
      </p:sp>
      <p:sp>
        <p:nvSpPr>
          <p:cNvPr id="8" name="pole tekstowe 15"/>
          <p:cNvSpPr txBox="1">
            <a:spLocks noChangeArrowheads="1"/>
          </p:cNvSpPr>
          <p:nvPr/>
        </p:nvSpPr>
        <p:spPr bwMode="auto">
          <a:xfrm>
            <a:off x="3468867" y="3202265"/>
            <a:ext cx="1725613" cy="646112"/>
          </a:xfrm>
          <a:prstGeom prst="rect">
            <a:avLst/>
          </a:prstGeom>
          <a:solidFill>
            <a:schemeClr val="bg1">
              <a:alpha val="50195"/>
            </a:schemeClr>
          </a:solidFill>
          <a:ln w="25400">
            <a:solidFill>
              <a:srgbClr val="CC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b="1">
                <a:latin typeface="Myriad Pro" panose="020B0503030403020204" pitchFamily="34" charset="0"/>
              </a:rPr>
              <a:t>splitter optyczny 1:4</a:t>
            </a:r>
            <a:endParaRPr lang="pl-PL" altLang="pl-PL" sz="1800" b="1">
              <a:solidFill>
                <a:srgbClr val="0000CC"/>
              </a:solidFill>
              <a:latin typeface="Myriad Pro" panose="020B0503030403020204" pitchFamily="34" charset="0"/>
            </a:endParaRPr>
          </a:p>
        </p:txBody>
      </p:sp>
      <p:cxnSp>
        <p:nvCxnSpPr>
          <p:cNvPr id="9" name="Łącznik prosty ze strzałką 2"/>
          <p:cNvCxnSpPr/>
          <p:nvPr/>
        </p:nvCxnSpPr>
        <p:spPr>
          <a:xfrm>
            <a:off x="1643242" y="4891365"/>
            <a:ext cx="0" cy="731837"/>
          </a:xfrm>
          <a:prstGeom prst="straightConnector1">
            <a:avLst/>
          </a:prstGeom>
          <a:ln w="25400">
            <a:solidFill>
              <a:srgbClr val="006666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16"/>
          <p:cNvCxnSpPr/>
          <p:nvPr/>
        </p:nvCxnSpPr>
        <p:spPr>
          <a:xfrm>
            <a:off x="4061005" y="4986615"/>
            <a:ext cx="4762" cy="627062"/>
          </a:xfrm>
          <a:prstGeom prst="straightConnector1">
            <a:avLst/>
          </a:prstGeom>
          <a:ln w="25400">
            <a:solidFill>
              <a:srgbClr val="006666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7"/>
          <p:cNvCxnSpPr/>
          <p:nvPr/>
        </p:nvCxnSpPr>
        <p:spPr>
          <a:xfrm>
            <a:off x="6316842" y="5177115"/>
            <a:ext cx="0" cy="446087"/>
          </a:xfrm>
          <a:prstGeom prst="straightConnector1">
            <a:avLst/>
          </a:prstGeom>
          <a:ln w="25400">
            <a:solidFill>
              <a:srgbClr val="006666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8"/>
          <p:cNvCxnSpPr/>
          <p:nvPr/>
        </p:nvCxnSpPr>
        <p:spPr>
          <a:xfrm>
            <a:off x="8683805" y="5073927"/>
            <a:ext cx="0" cy="539750"/>
          </a:xfrm>
          <a:prstGeom prst="straightConnector1">
            <a:avLst/>
          </a:prstGeom>
          <a:ln w="25400">
            <a:solidFill>
              <a:srgbClr val="006666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ze strzałką 19"/>
          <p:cNvCxnSpPr/>
          <p:nvPr/>
        </p:nvCxnSpPr>
        <p:spPr>
          <a:xfrm>
            <a:off x="9172755" y="4715152"/>
            <a:ext cx="6350" cy="898525"/>
          </a:xfrm>
          <a:prstGeom prst="straightConnector1">
            <a:avLst/>
          </a:prstGeom>
          <a:ln w="25400">
            <a:solidFill>
              <a:srgbClr val="CC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20"/>
          <p:cNvCxnSpPr/>
          <p:nvPr/>
        </p:nvCxnSpPr>
        <p:spPr>
          <a:xfrm flipH="1">
            <a:off x="6850242" y="4797702"/>
            <a:ext cx="12700" cy="815975"/>
          </a:xfrm>
          <a:prstGeom prst="straightConnector1">
            <a:avLst/>
          </a:prstGeom>
          <a:ln w="25400">
            <a:solidFill>
              <a:srgbClr val="CC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ze strzałką 21"/>
          <p:cNvCxnSpPr/>
          <p:nvPr/>
        </p:nvCxnSpPr>
        <p:spPr>
          <a:xfrm>
            <a:off x="4535667" y="4611965"/>
            <a:ext cx="20638" cy="1009650"/>
          </a:xfrm>
          <a:prstGeom prst="straightConnector1">
            <a:avLst/>
          </a:prstGeom>
          <a:ln w="25400">
            <a:solidFill>
              <a:srgbClr val="CC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22"/>
          <p:cNvCxnSpPr/>
          <p:nvPr/>
        </p:nvCxnSpPr>
        <p:spPr>
          <a:xfrm>
            <a:off x="2186167" y="4524652"/>
            <a:ext cx="0" cy="1089025"/>
          </a:xfrm>
          <a:prstGeom prst="straightConnector1">
            <a:avLst/>
          </a:prstGeom>
          <a:ln w="25400">
            <a:solidFill>
              <a:srgbClr val="CC33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7"/>
          <p:cNvCxnSpPr/>
          <p:nvPr/>
        </p:nvCxnSpPr>
        <p:spPr>
          <a:xfrm>
            <a:off x="1643242" y="4891365"/>
            <a:ext cx="4087813" cy="1587"/>
          </a:xfrm>
          <a:prstGeom prst="line">
            <a:avLst/>
          </a:prstGeom>
          <a:ln w="25400">
            <a:solidFill>
              <a:srgbClr val="0066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y 27"/>
          <p:cNvCxnSpPr/>
          <p:nvPr/>
        </p:nvCxnSpPr>
        <p:spPr>
          <a:xfrm flipV="1">
            <a:off x="4065767" y="4986615"/>
            <a:ext cx="1765300" cy="0"/>
          </a:xfrm>
          <a:prstGeom prst="line">
            <a:avLst/>
          </a:prstGeom>
          <a:ln w="25400">
            <a:solidFill>
              <a:srgbClr val="0066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y 28"/>
          <p:cNvCxnSpPr/>
          <p:nvPr/>
        </p:nvCxnSpPr>
        <p:spPr>
          <a:xfrm flipV="1">
            <a:off x="5916792" y="5169177"/>
            <a:ext cx="400050" cy="1588"/>
          </a:xfrm>
          <a:prstGeom prst="line">
            <a:avLst/>
          </a:prstGeom>
          <a:ln w="25400">
            <a:solidFill>
              <a:srgbClr val="0066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29"/>
          <p:cNvCxnSpPr/>
          <p:nvPr/>
        </p:nvCxnSpPr>
        <p:spPr>
          <a:xfrm>
            <a:off x="5981880" y="5070752"/>
            <a:ext cx="2701925" cy="3175"/>
          </a:xfrm>
          <a:prstGeom prst="line">
            <a:avLst/>
          </a:prstGeom>
          <a:ln w="25400">
            <a:solidFill>
              <a:srgbClr val="0066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30"/>
          <p:cNvCxnSpPr/>
          <p:nvPr/>
        </p:nvCxnSpPr>
        <p:spPr>
          <a:xfrm>
            <a:off x="5551667" y="4797702"/>
            <a:ext cx="1314450" cy="0"/>
          </a:xfrm>
          <a:prstGeom prst="line">
            <a:avLst/>
          </a:prstGeom>
          <a:ln w="254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y 31"/>
          <p:cNvCxnSpPr/>
          <p:nvPr/>
        </p:nvCxnSpPr>
        <p:spPr>
          <a:xfrm>
            <a:off x="5646917" y="4705627"/>
            <a:ext cx="3527425" cy="0"/>
          </a:xfrm>
          <a:prstGeom prst="line">
            <a:avLst/>
          </a:prstGeom>
          <a:ln w="254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y 32"/>
          <p:cNvCxnSpPr/>
          <p:nvPr/>
        </p:nvCxnSpPr>
        <p:spPr>
          <a:xfrm>
            <a:off x="4535667" y="4611965"/>
            <a:ext cx="944563" cy="0"/>
          </a:xfrm>
          <a:prstGeom prst="line">
            <a:avLst/>
          </a:prstGeom>
          <a:ln w="254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y 33"/>
          <p:cNvCxnSpPr/>
          <p:nvPr/>
        </p:nvCxnSpPr>
        <p:spPr>
          <a:xfrm flipV="1">
            <a:off x="2186167" y="4526240"/>
            <a:ext cx="3208338" cy="3175"/>
          </a:xfrm>
          <a:prstGeom prst="line">
            <a:avLst/>
          </a:prstGeom>
          <a:ln w="254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Łącznik prosty 59"/>
          <p:cNvCxnSpPr/>
          <p:nvPr/>
        </p:nvCxnSpPr>
        <p:spPr>
          <a:xfrm flipH="1">
            <a:off x="5394505" y="3695977"/>
            <a:ext cx="1587" cy="827088"/>
          </a:xfrm>
          <a:prstGeom prst="line">
            <a:avLst/>
          </a:prstGeom>
          <a:ln w="254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62"/>
          <p:cNvCxnSpPr/>
          <p:nvPr/>
        </p:nvCxnSpPr>
        <p:spPr>
          <a:xfrm flipH="1">
            <a:off x="5480230" y="3605490"/>
            <a:ext cx="0" cy="1006475"/>
          </a:xfrm>
          <a:prstGeom prst="line">
            <a:avLst/>
          </a:prstGeom>
          <a:ln w="254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Łącznik prosty 65"/>
          <p:cNvCxnSpPr/>
          <p:nvPr/>
        </p:nvCxnSpPr>
        <p:spPr>
          <a:xfrm flipH="1">
            <a:off x="5562780" y="3510240"/>
            <a:ext cx="1587" cy="1285875"/>
          </a:xfrm>
          <a:prstGeom prst="line">
            <a:avLst/>
          </a:prstGeom>
          <a:ln w="254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Łącznik prosty 67"/>
          <p:cNvCxnSpPr/>
          <p:nvPr/>
        </p:nvCxnSpPr>
        <p:spPr>
          <a:xfrm flipH="1">
            <a:off x="5646917" y="3421340"/>
            <a:ext cx="1588" cy="1277937"/>
          </a:xfrm>
          <a:prstGeom prst="line">
            <a:avLst/>
          </a:prstGeom>
          <a:ln w="254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Łącznik prosty 71"/>
          <p:cNvCxnSpPr/>
          <p:nvPr/>
        </p:nvCxnSpPr>
        <p:spPr>
          <a:xfrm flipV="1">
            <a:off x="5194480" y="3510240"/>
            <a:ext cx="368300" cy="0"/>
          </a:xfrm>
          <a:prstGeom prst="line">
            <a:avLst/>
          </a:prstGeom>
          <a:ln w="254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Łącznik prosty 74"/>
          <p:cNvCxnSpPr/>
          <p:nvPr/>
        </p:nvCxnSpPr>
        <p:spPr>
          <a:xfrm flipV="1">
            <a:off x="5194480" y="3607077"/>
            <a:ext cx="285750" cy="1588"/>
          </a:xfrm>
          <a:prstGeom prst="line">
            <a:avLst/>
          </a:prstGeom>
          <a:ln w="254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Łącznik prosty 76"/>
          <p:cNvCxnSpPr/>
          <p:nvPr/>
        </p:nvCxnSpPr>
        <p:spPr>
          <a:xfrm flipV="1">
            <a:off x="5194480" y="3699152"/>
            <a:ext cx="200025" cy="0"/>
          </a:xfrm>
          <a:prstGeom prst="line">
            <a:avLst/>
          </a:prstGeom>
          <a:ln w="254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Łącznik prosty 79"/>
          <p:cNvCxnSpPr/>
          <p:nvPr/>
        </p:nvCxnSpPr>
        <p:spPr>
          <a:xfrm>
            <a:off x="5194480" y="3414990"/>
            <a:ext cx="452437" cy="4762"/>
          </a:xfrm>
          <a:prstGeom prst="line">
            <a:avLst/>
          </a:prstGeom>
          <a:ln w="254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Łącznik prosty 81"/>
          <p:cNvCxnSpPr/>
          <p:nvPr/>
        </p:nvCxnSpPr>
        <p:spPr>
          <a:xfrm>
            <a:off x="5735817" y="2862540"/>
            <a:ext cx="1588" cy="2032000"/>
          </a:xfrm>
          <a:prstGeom prst="line">
            <a:avLst/>
          </a:prstGeom>
          <a:ln w="25400">
            <a:solidFill>
              <a:srgbClr val="0066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Łącznik prosty 82"/>
          <p:cNvCxnSpPr/>
          <p:nvPr/>
        </p:nvCxnSpPr>
        <p:spPr>
          <a:xfrm>
            <a:off x="5819955" y="2770465"/>
            <a:ext cx="0" cy="2216150"/>
          </a:xfrm>
          <a:prstGeom prst="line">
            <a:avLst/>
          </a:prstGeom>
          <a:ln w="25400">
            <a:solidFill>
              <a:srgbClr val="0066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Łącznik prosty 83"/>
          <p:cNvCxnSpPr/>
          <p:nvPr/>
        </p:nvCxnSpPr>
        <p:spPr>
          <a:xfrm>
            <a:off x="5902505" y="2675215"/>
            <a:ext cx="6350" cy="2501900"/>
          </a:xfrm>
          <a:prstGeom prst="line">
            <a:avLst/>
          </a:prstGeom>
          <a:ln w="25400">
            <a:solidFill>
              <a:srgbClr val="0066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Łącznik prosty 84"/>
          <p:cNvCxnSpPr/>
          <p:nvPr/>
        </p:nvCxnSpPr>
        <p:spPr>
          <a:xfrm>
            <a:off x="5986642" y="2587902"/>
            <a:ext cx="11113" cy="2486025"/>
          </a:xfrm>
          <a:prstGeom prst="line">
            <a:avLst/>
          </a:prstGeom>
          <a:ln w="25400">
            <a:solidFill>
              <a:srgbClr val="0066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Łącznik prosty 85"/>
          <p:cNvCxnSpPr/>
          <p:nvPr/>
        </p:nvCxnSpPr>
        <p:spPr>
          <a:xfrm>
            <a:off x="5202417" y="2675215"/>
            <a:ext cx="700088" cy="4762"/>
          </a:xfrm>
          <a:prstGeom prst="line">
            <a:avLst/>
          </a:prstGeom>
          <a:ln w="25400">
            <a:solidFill>
              <a:srgbClr val="0066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Łącznik prosty 86"/>
          <p:cNvCxnSpPr/>
          <p:nvPr/>
        </p:nvCxnSpPr>
        <p:spPr>
          <a:xfrm>
            <a:off x="5202417" y="2773640"/>
            <a:ext cx="615950" cy="6350"/>
          </a:xfrm>
          <a:prstGeom prst="line">
            <a:avLst/>
          </a:prstGeom>
          <a:ln w="25400">
            <a:solidFill>
              <a:srgbClr val="0066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Łącznik prosty 87"/>
          <p:cNvCxnSpPr/>
          <p:nvPr/>
        </p:nvCxnSpPr>
        <p:spPr>
          <a:xfrm>
            <a:off x="5202417" y="2864127"/>
            <a:ext cx="533400" cy="6350"/>
          </a:xfrm>
          <a:prstGeom prst="line">
            <a:avLst/>
          </a:prstGeom>
          <a:ln w="25400">
            <a:solidFill>
              <a:srgbClr val="0066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Łącznik prosty 88"/>
          <p:cNvCxnSpPr/>
          <p:nvPr/>
        </p:nvCxnSpPr>
        <p:spPr>
          <a:xfrm>
            <a:off x="5202417" y="2579965"/>
            <a:ext cx="784225" cy="4762"/>
          </a:xfrm>
          <a:prstGeom prst="line">
            <a:avLst/>
          </a:prstGeom>
          <a:ln w="25400">
            <a:solidFill>
              <a:srgbClr val="0066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Obraz 10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530" y="238402"/>
            <a:ext cx="3835400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2" name="Łącznik prosty 107"/>
          <p:cNvCxnSpPr/>
          <p:nvPr/>
        </p:nvCxnSpPr>
        <p:spPr>
          <a:xfrm flipH="1">
            <a:off x="3241855" y="1870352"/>
            <a:ext cx="4762" cy="860425"/>
          </a:xfrm>
          <a:prstGeom prst="line">
            <a:avLst/>
          </a:prstGeom>
          <a:ln w="25400">
            <a:solidFill>
              <a:srgbClr val="0066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Łącznik prosty 108"/>
          <p:cNvCxnSpPr/>
          <p:nvPr/>
        </p:nvCxnSpPr>
        <p:spPr>
          <a:xfrm flipH="1">
            <a:off x="2133780" y="1268690"/>
            <a:ext cx="4762" cy="2284412"/>
          </a:xfrm>
          <a:prstGeom prst="line">
            <a:avLst/>
          </a:prstGeom>
          <a:ln w="254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Łącznik prosty 109"/>
          <p:cNvCxnSpPr/>
          <p:nvPr/>
        </p:nvCxnSpPr>
        <p:spPr>
          <a:xfrm>
            <a:off x="3241855" y="2729190"/>
            <a:ext cx="225425" cy="1587"/>
          </a:xfrm>
          <a:prstGeom prst="line">
            <a:avLst/>
          </a:prstGeom>
          <a:ln w="25400">
            <a:solidFill>
              <a:srgbClr val="0066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Łącznik prosty 111"/>
          <p:cNvCxnSpPr/>
          <p:nvPr/>
        </p:nvCxnSpPr>
        <p:spPr>
          <a:xfrm>
            <a:off x="2133780" y="3553102"/>
            <a:ext cx="1335087" cy="3175"/>
          </a:xfrm>
          <a:prstGeom prst="line">
            <a:avLst/>
          </a:prstGeom>
          <a:ln w="254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231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2002556" y="1268675"/>
            <a:ext cx="8329612" cy="565150"/>
          </a:xfrm>
        </p:spPr>
        <p:txBody>
          <a:bodyPr/>
          <a:lstStyle/>
          <a:p>
            <a:pPr eaLnBrk="1" hangingPunct="1"/>
            <a:r>
              <a:rPr lang="pl-PL" altLang="pl-PL" sz="3200" smtClean="0">
                <a:solidFill>
                  <a:srgbClr val="0E7392"/>
                </a:solidFill>
                <a:latin typeface="Dosis" panose="02010503020202060003" pitchFamily="2" charset="-18"/>
              </a:rPr>
              <a:t>System multiswitchowy w mechanice stojaka 19” </a:t>
            </a:r>
          </a:p>
        </p:txBody>
      </p:sp>
      <p:sp>
        <p:nvSpPr>
          <p:cNvPr id="47" name="Content Placeholder 2"/>
          <p:cNvSpPr txBox="1">
            <a:spLocks/>
          </p:cNvSpPr>
          <p:nvPr/>
        </p:nvSpPr>
        <p:spPr bwMode="auto">
          <a:xfrm>
            <a:off x="2002556" y="2314838"/>
            <a:ext cx="7616825" cy="313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marL="215900" indent="-215900"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 Zakończenie kabli RG6 z lokali mieszkalnych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 Półki montażowe na kaskady multiswitchy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 Wzmacniacze i rozgałęźniki sygnałów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 Panele z wyposażeniem do dystrybucji sygnałów</a:t>
            </a:r>
          </a:p>
        </p:txBody>
      </p:sp>
      <p:sp>
        <p:nvSpPr>
          <p:cNvPr id="48" name="Title 1"/>
          <p:cNvSpPr txBox="1">
            <a:spLocks/>
          </p:cNvSpPr>
          <p:nvPr/>
        </p:nvSpPr>
        <p:spPr bwMode="auto">
          <a:xfrm>
            <a:off x="2002556" y="5167575"/>
            <a:ext cx="8329612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E7392"/>
                </a:solidFill>
                <a:latin typeface="Dosis" panose="02010503020202060003" pitchFamily="2" charset="-18"/>
              </a:rPr>
              <a:t>System RACK-SAT</a:t>
            </a:r>
          </a:p>
        </p:txBody>
      </p:sp>
    </p:spTree>
    <p:extLst>
      <p:ext uri="{BB962C8B-B14F-4D97-AF65-F5344CB8AC3E}">
        <p14:creationId xmlns:p14="http://schemas.microsoft.com/office/powerpoint/2010/main" val="268389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1224" y="477783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System RACK-SAT to kompletne rozwiązanie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6484881" y="1905773"/>
            <a:ext cx="4845727" cy="435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000"/>
              </a:lnSpc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Montaż w szafach 19” z dostępem wyłącznie od przodu.</a:t>
            </a:r>
          </a:p>
          <a:p>
            <a:pPr defTabSz="914400" eaLnBrk="1" hangingPunct="1">
              <a:lnSpc>
                <a:spcPts val="3000"/>
              </a:lnSpc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Pasuje do wiszących szaf o głębokości 450mm.</a:t>
            </a:r>
          </a:p>
          <a:p>
            <a:pPr defTabSz="914400" eaLnBrk="1" hangingPunct="1">
              <a:lnSpc>
                <a:spcPts val="3000"/>
              </a:lnSpc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Pozwala na łatwe zaprojektowanie i wykonanie dowolnej instalacji RTV-SAT.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231224" y="5783208"/>
            <a:ext cx="469582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foto: </a:t>
            </a: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  <a:hlinkClick r:id="rId3"/>
              </a:rPr>
              <a:t>www.diomar.pl</a:t>
            </a: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224" y="1296933"/>
            <a:ext cx="4695825" cy="4486275"/>
          </a:xfrm>
          <a:prstGeom prst="rect">
            <a:avLst/>
          </a:prstGeom>
          <a:noFill/>
          <a:ln w="9525">
            <a:solidFill>
              <a:srgbClr val="B2B2B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974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4549" y="541393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Zakończenie kabli RG6 z lokali mieszkalnych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3291384" y="4622496"/>
            <a:ext cx="469582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foto: </a:t>
            </a: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  <a:hlinkClick r:id="rId3"/>
              </a:rPr>
              <a:t>www.rack-sat.pl</a:t>
            </a: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946" y="1879296"/>
            <a:ext cx="90297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80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6355" y="493686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Zakończenie kabli RG6 z lokali mieszkalnych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2026355" y="4537186"/>
            <a:ext cx="6743700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000"/>
              </a:lnSpc>
              <a:buFont typeface="Arial" panose="020B0604020202020204" pitchFamily="34" charset="0"/>
              <a:buNone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W węzłach rozdzielczych należy zainstalować odpowiednio tyle paneli, ile jest niezbędne do zakończenia wszystkich kabli współosiowych.</a:t>
            </a:r>
          </a:p>
        </p:txBody>
      </p:sp>
      <p:pic>
        <p:nvPicPr>
          <p:cNvPr id="4" name="Obraz 6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166" y="1426342"/>
            <a:ext cx="8569325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7" descr="DM - przełącznica front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166" y="3296417"/>
            <a:ext cx="8567738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az 8" descr="DM - przełącznica front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166" y="2361380"/>
            <a:ext cx="8567738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564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2500" y="382368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Montaż kaskad multiswitchy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2002500" y="4849593"/>
            <a:ext cx="8351837" cy="1408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000"/>
              </a:lnSpc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Półka stała wys. 2U na 2 kaskady multiswitchy DY 08 + DY 98A, 2 x 16 portów multiswitchowych.</a:t>
            </a:r>
          </a:p>
          <a:p>
            <a:pPr defTabSz="914400" eaLnBrk="1" hangingPunct="1">
              <a:lnSpc>
                <a:spcPts val="3000"/>
              </a:lnSpc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Łącznie można podłączyć 2 x 16 lokali mieszkalnych.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386800" y="4309843"/>
            <a:ext cx="469582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foto: </a:t>
            </a: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  <a:hlinkClick r:id="rId3"/>
              </a:rPr>
              <a:t>www.rack-sat.pl</a:t>
            </a: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875" y="947518"/>
            <a:ext cx="9096375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579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0452" y="485735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Montaż kaskad multiswitchy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1263030" y="5250210"/>
            <a:ext cx="9765430" cy="641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000"/>
              </a:lnSpc>
              <a:buFont typeface="Arial" panose="020B0604020202020204" pitchFamily="34" charset="0"/>
              <a:buNone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Wygodny dostęp do wszystkich wejść sygnałowych i portów abonenckich.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030" y="3178329"/>
            <a:ext cx="8713788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030" y="1522566"/>
            <a:ext cx="8713788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244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2744" y="509588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Wzmacniacz RTV-SAT i rozgałęźniki sygnałów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1659062" y="5465763"/>
            <a:ext cx="4695825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foto: </a:t>
            </a: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  <a:hlinkClick r:id="rId3"/>
              </a:rPr>
              <a:t>www.rack-sat.pl</a:t>
            </a: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125" y="1293813"/>
            <a:ext cx="5475287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7303328" y="1752600"/>
            <a:ext cx="3621764" cy="325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15900" indent="-215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000"/>
              </a:lnSpc>
            </a:pPr>
            <a:r>
              <a:rPr lang="pl-PL" altLang="pl-PL" sz="2000" dirty="0">
                <a:solidFill>
                  <a:srgbClr val="0D3261"/>
                </a:solidFill>
                <a:latin typeface="Myriad Pro" panose="020B0503030403020204" pitchFamily="34" charset="0"/>
              </a:rPr>
              <a:t>Regulacja wzmocnienia wzmacniacza z bezpośrednimi pomiarami za kolejnymi rozgałęźnikami sygnałów RTV i SAT.</a:t>
            </a:r>
          </a:p>
          <a:p>
            <a:pPr defTabSz="914400" eaLnBrk="1" hangingPunct="1">
              <a:lnSpc>
                <a:spcPts val="3000"/>
              </a:lnSpc>
            </a:pPr>
            <a:r>
              <a:rPr lang="pl-PL" altLang="pl-PL" sz="2000" dirty="0">
                <a:solidFill>
                  <a:srgbClr val="0D3261"/>
                </a:solidFill>
                <a:latin typeface="Myriad Pro" panose="020B0503030403020204" pitchFamily="34" charset="0"/>
              </a:rPr>
              <a:t>Możliwość montażu multiswitcha DY 08.</a:t>
            </a:r>
          </a:p>
        </p:txBody>
      </p:sp>
    </p:spTree>
    <p:extLst>
      <p:ext uri="{BB962C8B-B14F-4D97-AF65-F5344CB8AC3E}">
        <p14:creationId xmlns:p14="http://schemas.microsoft.com/office/powerpoint/2010/main" val="426324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2744" y="509588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dirty="0" smtClean="0">
                <a:solidFill>
                  <a:srgbClr val="0E7392"/>
                </a:solidFill>
                <a:latin typeface="Dosis" panose="02010503020202060003" pitchFamily="2" charset="-18"/>
              </a:rPr>
              <a:t>Instalacja antenowa – sygnały naziemne ( 2 )</a:t>
            </a:r>
          </a:p>
        </p:txBody>
      </p:sp>
      <p:pic>
        <p:nvPicPr>
          <p:cNvPr id="3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737" y="1487267"/>
            <a:ext cx="3222625" cy="4200525"/>
          </a:xfrm>
          <a:prstGeom prst="rect">
            <a:avLst/>
          </a:prstGeom>
          <a:noFill/>
          <a:ln w="9525">
            <a:solidFill>
              <a:srgbClr val="0E739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162218" y="2172383"/>
            <a:ext cx="6184293" cy="2830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500"/>
              </a:lnSpc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Radio UKF FM </a:t>
            </a:r>
            <a:r>
              <a:rPr lang="pl-PL" altLang="pl-PL" sz="2400" dirty="0" smtClean="0">
                <a:solidFill>
                  <a:srgbClr val="0D3261"/>
                </a:solidFill>
                <a:latin typeface="Myriad Pro" panose="020B0503030403020204" pitchFamily="34" charset="0"/>
              </a:rPr>
              <a:t>oraz </a:t>
            </a: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radio cyfrowe DAB+</a:t>
            </a:r>
          </a:p>
          <a:p>
            <a:pPr defTabSz="914400" eaLnBrk="1" hangingPunct="1">
              <a:lnSpc>
                <a:spcPts val="3500"/>
              </a:lnSpc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DVB-T w paśmie </a:t>
            </a:r>
            <a:r>
              <a:rPr lang="pl-PL" altLang="pl-PL" sz="2400" dirty="0" smtClean="0">
                <a:solidFill>
                  <a:srgbClr val="0D3261"/>
                </a:solidFill>
                <a:latin typeface="Myriad Pro" panose="020B0503030403020204" pitchFamily="34" charset="0"/>
              </a:rPr>
              <a:t>UHF </a:t>
            </a:r>
            <a:r>
              <a:rPr lang="pl-PL" altLang="pl-PL" sz="1800" dirty="0" smtClean="0">
                <a:solidFill>
                  <a:srgbClr val="0D3261"/>
                </a:solidFill>
                <a:latin typeface="Myriad Pro" panose="020B0503030403020204" pitchFamily="34" charset="0"/>
              </a:rPr>
              <a:t>(2 </a:t>
            </a:r>
            <a:r>
              <a:rPr lang="pl-PL" altLang="pl-PL" sz="1800" dirty="0">
                <a:solidFill>
                  <a:srgbClr val="0D3261"/>
                </a:solidFill>
                <a:latin typeface="Myriad Pro" panose="020B0503030403020204" pitchFamily="34" charset="0"/>
              </a:rPr>
              <a:t>anteny DVB-T </a:t>
            </a:r>
            <a:r>
              <a:rPr lang="pl-PL" altLang="pl-PL" sz="1800" dirty="0" smtClean="0">
                <a:solidFill>
                  <a:srgbClr val="0D3261"/>
                </a:solidFill>
                <a:latin typeface="Myriad Pro" panose="020B0503030403020204" pitchFamily="34" charset="0"/>
              </a:rPr>
              <a:t>UHF gdy </a:t>
            </a:r>
            <a:r>
              <a:rPr lang="pl-PL" altLang="pl-PL" sz="1800" dirty="0">
                <a:solidFill>
                  <a:srgbClr val="0D3261"/>
                </a:solidFill>
                <a:latin typeface="Myriad Pro" panose="020B0503030403020204" pitchFamily="34" charset="0"/>
              </a:rPr>
              <a:t>MUX 3 TVP jest nadawany z osobnego nadajnika)</a:t>
            </a:r>
          </a:p>
          <a:p>
            <a:pPr defTabSz="914400" eaLnBrk="1" hangingPunct="1">
              <a:lnSpc>
                <a:spcPts val="3500"/>
              </a:lnSpc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DVB-T Cyfrowy </a:t>
            </a:r>
            <a:r>
              <a:rPr lang="pl-PL" altLang="pl-PL" sz="2400" dirty="0" smtClean="0">
                <a:solidFill>
                  <a:srgbClr val="0D3261"/>
                </a:solidFill>
                <a:latin typeface="Myriad Pro" panose="020B0503030403020204" pitchFamily="34" charset="0"/>
              </a:rPr>
              <a:t>Polsat (UHF </a:t>
            </a: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polaryzacja V)</a:t>
            </a:r>
          </a:p>
          <a:p>
            <a:pPr defTabSz="914400" eaLnBrk="1" hangingPunct="1">
              <a:lnSpc>
                <a:spcPts val="3500"/>
              </a:lnSpc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DVB-T w paśmie VHF III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310737" y="5687792"/>
            <a:ext cx="322262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foto: </a:t>
            </a: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  <a:hlinkClick r:id="rId4"/>
              </a:rPr>
              <a:t>www.diomar.pl</a:t>
            </a: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37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2258" y="477783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Wzmacniacz RTV-SAT i rozgałęźniki sygnałów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1399030" y="3675450"/>
            <a:ext cx="9248594" cy="261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000"/>
              </a:lnSpc>
              <a:buFont typeface="Arial" panose="020B0604020202020204" pitchFamily="34" charset="0"/>
              <a:buNone/>
            </a:pPr>
            <a:r>
              <a:rPr lang="pl-PL" altLang="pl-PL" sz="2000" dirty="0">
                <a:solidFill>
                  <a:srgbClr val="0D3261"/>
                </a:solidFill>
                <a:latin typeface="Myriad Pro" panose="020B0503030403020204" pitchFamily="34" charset="0"/>
              </a:rPr>
              <a:t>Wysuwana  szuflada wys. 2U pozwala na instalację wzmacniacza DY 90 do systemów multiswitchowych oraz zestawu rozgałęźników 4-krotnych, z których sygnały RTV i SAT doprowadza się do półek z multiswitchami.</a:t>
            </a:r>
          </a:p>
          <a:p>
            <a:pPr defTabSz="914400" eaLnBrk="1" hangingPunct="1">
              <a:lnSpc>
                <a:spcPts val="3000"/>
              </a:lnSpc>
              <a:buFont typeface="Arial" panose="020B0604020202020204" pitchFamily="34" charset="0"/>
              <a:buNone/>
            </a:pPr>
            <a:r>
              <a:rPr lang="pl-PL" altLang="pl-PL" sz="2000" dirty="0">
                <a:solidFill>
                  <a:srgbClr val="0D3261"/>
                </a:solidFill>
                <a:latin typeface="Myriad Pro" panose="020B0503030403020204" pitchFamily="34" charset="0"/>
              </a:rPr>
              <a:t>W tej szufladzie można zainstalować multiswitch DY 08 z 8 portami abonenckimi.</a:t>
            </a:r>
          </a:p>
        </p:txBody>
      </p:sp>
      <p:pic>
        <p:nvPicPr>
          <p:cNvPr id="4" name="Obraz 5" descr="Panel 2U wzm+mult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030" y="1559885"/>
            <a:ext cx="8677275" cy="159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685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8160" y="501636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7-krotne rozgałęźniki sygnałów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3219823" y="3163915"/>
            <a:ext cx="469582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foto: </a:t>
            </a: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  <a:hlinkClick r:id="rId3"/>
              </a:rPr>
              <a:t>www.wisi.de</a:t>
            </a: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pic>
        <p:nvPicPr>
          <p:cNvPr id="4" name="Obraz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860" y="2249515"/>
            <a:ext cx="8677275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335" y="1463702"/>
            <a:ext cx="86772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351335" y="3952999"/>
            <a:ext cx="1031958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000"/>
              </a:lnSpc>
              <a:buFont typeface="Arial" panose="020B0604020202020204" pitchFamily="34" charset="0"/>
              <a:buNone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W dużych węzłach rozdzielczych może zachodzić potrzeba rozgałęzienia sygnałów na wiele kaskad multiswitchy.</a:t>
            </a:r>
          </a:p>
          <a:p>
            <a:pPr defTabSz="914400" eaLnBrk="1" hangingPunct="1">
              <a:lnSpc>
                <a:spcPts val="3000"/>
              </a:lnSpc>
              <a:buFont typeface="Arial" panose="020B0604020202020204" pitchFamily="34" charset="0"/>
              <a:buNone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Splittery DC 28 prod. WISI Communications posiadają 4 x 7 wyjść sygnałowych.</a:t>
            </a:r>
          </a:p>
        </p:txBody>
      </p:sp>
    </p:spTree>
    <p:extLst>
      <p:ext uri="{BB962C8B-B14F-4D97-AF65-F5344CB8AC3E}">
        <p14:creationId xmlns:p14="http://schemas.microsoft.com/office/powerpoint/2010/main" val="176413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403" y="453929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Szuflada na odbiorniki optyczne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1412571" y="5960883"/>
            <a:ext cx="4695825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foto: </a:t>
            </a: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  <a:hlinkClick r:id="rId3"/>
              </a:rPr>
              <a:t>www.rack-sat.pl</a:t>
            </a: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858054" y="2260241"/>
            <a:ext cx="4218113" cy="205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000"/>
              </a:lnSpc>
              <a:buFont typeface="Arial" panose="020B0604020202020204" pitchFamily="34" charset="0"/>
              <a:buNone/>
            </a:pPr>
            <a:r>
              <a:rPr lang="pl-PL" altLang="pl-PL" sz="2000" dirty="0">
                <a:solidFill>
                  <a:srgbClr val="0D3261"/>
                </a:solidFill>
                <a:latin typeface="Myriad Pro" panose="020B0503030403020204" pitchFamily="34" charset="0"/>
              </a:rPr>
              <a:t>Wysuwana szuflada o wys. 1U pozwala na zainstalowanie dwóch odbiorników optycznych sygnałów SAT oraz opcjonalnego odbiornika optycznego dla sygnałów RTV.</a:t>
            </a:r>
          </a:p>
        </p:txBody>
      </p:sp>
      <p:pic>
        <p:nvPicPr>
          <p:cNvPr id="5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796" y="1190446"/>
            <a:ext cx="4905375" cy="4770437"/>
          </a:xfrm>
          <a:prstGeom prst="rect">
            <a:avLst/>
          </a:prstGeom>
          <a:noFill/>
          <a:ln w="9525">
            <a:solidFill>
              <a:srgbClr val="B2B2B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33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2501" y="509588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Szuflada na odbiorniki optyczne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2002501" y="3673475"/>
            <a:ext cx="6298661" cy="183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000"/>
              </a:lnSpc>
              <a:buFont typeface="Arial" panose="020B0604020202020204" pitchFamily="34" charset="0"/>
              <a:buNone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Wygodny dostęp do wnętrza szuflady zapewnia łatwą instalację i obsługę serwisową.</a:t>
            </a:r>
          </a:p>
          <a:p>
            <a:pPr defTabSz="914400" eaLnBrk="1" hangingPunct="1">
              <a:lnSpc>
                <a:spcPts val="3000"/>
              </a:lnSpc>
              <a:buFont typeface="Arial" panose="020B0604020202020204" pitchFamily="34" charset="0"/>
              <a:buNone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Możliwość wprowadzenia kabli światłowodowych od frontu i od tyłu szuflady.</a:t>
            </a:r>
          </a:p>
        </p:txBody>
      </p:sp>
      <p:pic>
        <p:nvPicPr>
          <p:cNvPr id="4" name="Picture 2" descr="D:\WISI\Technika\Multiswitche\Fronty\Panel 1U optyk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263" y="1971675"/>
            <a:ext cx="868045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733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4118" y="1308431"/>
            <a:ext cx="8329612" cy="94974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l-PL" altLang="pl-PL" sz="3200" smtClean="0">
                <a:solidFill>
                  <a:srgbClr val="0E7392"/>
                </a:solidFill>
                <a:latin typeface="Dosis" panose="02010503020202060003" pitchFamily="2" charset="-18"/>
              </a:rPr>
              <a:t>Ten sam projekt systemu multiswitchowego – realizacja w systemie RACK-SAT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2074118" y="2744208"/>
            <a:ext cx="9025903" cy="270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marL="215900" indent="-215900"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 Unifikacja z innymi systemami teletechnicznymi w budynku wielorodzinnym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 oszczędne wykorzystanie przestrzeni montażowej w stojakach 19”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 Wygodna obsługa – wszystkie połączenia są od strony frontowej</a:t>
            </a:r>
          </a:p>
        </p:txBody>
      </p:sp>
    </p:spTree>
    <p:extLst>
      <p:ext uri="{BB962C8B-B14F-4D97-AF65-F5344CB8AC3E}">
        <p14:creationId xmlns:p14="http://schemas.microsoft.com/office/powerpoint/2010/main" val="16715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306" y="159026"/>
            <a:ext cx="9144000" cy="616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672731" y="159026"/>
            <a:ext cx="3829050" cy="7604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l-PL" altLang="pl-PL" sz="2800" dirty="0" smtClean="0">
                <a:solidFill>
                  <a:srgbClr val="0E7392"/>
                </a:solidFill>
                <a:latin typeface="Dosis" panose="02010503020202060003" pitchFamily="2" charset="-18"/>
              </a:rPr>
              <a:t>System multiswitchowy WISI w mechanice </a:t>
            </a:r>
            <a:r>
              <a:rPr lang="pl-PL" altLang="pl-PL" sz="2800" b="1" dirty="0" smtClean="0">
                <a:solidFill>
                  <a:srgbClr val="0E7392"/>
                </a:solidFill>
                <a:latin typeface="Dosis" panose="02010503020202060003" pitchFamily="2" charset="-18"/>
              </a:rPr>
              <a:t>RACK-SAT</a:t>
            </a:r>
          </a:p>
        </p:txBody>
      </p:sp>
      <p:sp>
        <p:nvSpPr>
          <p:cNvPr id="4" name="pole tekstowe 2"/>
          <p:cNvSpPr txBox="1">
            <a:spLocks noChangeArrowheads="1"/>
          </p:cNvSpPr>
          <p:nvPr/>
        </p:nvSpPr>
        <p:spPr bwMode="auto">
          <a:xfrm>
            <a:off x="2034181" y="1186139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50</a:t>
            </a:r>
          </a:p>
        </p:txBody>
      </p:sp>
      <p:sp>
        <p:nvSpPr>
          <p:cNvPr id="5" name="pole tekstowe 2"/>
          <p:cNvSpPr txBox="1">
            <a:spLocks noChangeArrowheads="1"/>
          </p:cNvSpPr>
          <p:nvPr/>
        </p:nvSpPr>
        <p:spPr bwMode="auto">
          <a:xfrm>
            <a:off x="4699594" y="1186139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51</a:t>
            </a:r>
          </a:p>
        </p:txBody>
      </p:sp>
      <p:sp>
        <p:nvSpPr>
          <p:cNvPr id="6" name="pole tekstowe 2"/>
          <p:cNvSpPr txBox="1">
            <a:spLocks noChangeArrowheads="1"/>
          </p:cNvSpPr>
          <p:nvPr/>
        </p:nvSpPr>
        <p:spPr bwMode="auto">
          <a:xfrm>
            <a:off x="6831606" y="1186139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54</a:t>
            </a:r>
          </a:p>
        </p:txBody>
      </p:sp>
      <p:sp>
        <p:nvSpPr>
          <p:cNvPr id="7" name="pole tekstowe 2"/>
          <p:cNvSpPr txBox="1">
            <a:spLocks noChangeArrowheads="1"/>
          </p:cNvSpPr>
          <p:nvPr/>
        </p:nvSpPr>
        <p:spPr bwMode="auto">
          <a:xfrm>
            <a:off x="8742956" y="1186139"/>
            <a:ext cx="754063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3200" b="1">
                <a:solidFill>
                  <a:srgbClr val="0000CC"/>
                </a:solidFill>
                <a:latin typeface="Myriad Pro" panose="020B0503030403020204" pitchFamily="34" charset="0"/>
              </a:rPr>
              <a:t>86</a:t>
            </a:r>
          </a:p>
        </p:txBody>
      </p:sp>
    </p:spTree>
    <p:extLst>
      <p:ext uri="{BB962C8B-B14F-4D97-AF65-F5344CB8AC3E}">
        <p14:creationId xmlns:p14="http://schemas.microsoft.com/office/powerpoint/2010/main" val="114202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0451" y="412888"/>
            <a:ext cx="8099425" cy="979488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Krok pierwszy – zakończenie kabli abonenckich</a:t>
            </a:r>
            <a:b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</a:br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na panelach przełącznic</a:t>
            </a:r>
          </a:p>
        </p:txBody>
      </p:sp>
      <p:sp>
        <p:nvSpPr>
          <p:cNvPr id="3" name="pole tekstowe 2"/>
          <p:cNvSpPr txBox="1">
            <a:spLocks noChangeArrowheads="1"/>
          </p:cNvSpPr>
          <p:nvPr/>
        </p:nvSpPr>
        <p:spPr bwMode="auto">
          <a:xfrm>
            <a:off x="2026229" y="3208599"/>
            <a:ext cx="755650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50</a:t>
            </a:r>
          </a:p>
        </p:txBody>
      </p:sp>
      <p:sp>
        <p:nvSpPr>
          <p:cNvPr id="4" name="pole tekstowe 2"/>
          <p:cNvSpPr txBox="1">
            <a:spLocks noChangeArrowheads="1"/>
          </p:cNvSpPr>
          <p:nvPr/>
        </p:nvSpPr>
        <p:spPr bwMode="auto">
          <a:xfrm>
            <a:off x="4315404" y="3208599"/>
            <a:ext cx="754063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51</a:t>
            </a:r>
          </a:p>
        </p:txBody>
      </p:sp>
      <p:sp>
        <p:nvSpPr>
          <p:cNvPr id="5" name="pole tekstowe 2"/>
          <p:cNvSpPr txBox="1">
            <a:spLocks noChangeArrowheads="1"/>
          </p:cNvSpPr>
          <p:nvPr/>
        </p:nvSpPr>
        <p:spPr bwMode="auto">
          <a:xfrm>
            <a:off x="6447417" y="3208599"/>
            <a:ext cx="754062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54</a:t>
            </a:r>
          </a:p>
        </p:txBody>
      </p:sp>
      <p:sp>
        <p:nvSpPr>
          <p:cNvPr id="6" name="pole tekstowe 2"/>
          <p:cNvSpPr txBox="1">
            <a:spLocks noChangeArrowheads="1"/>
          </p:cNvSpPr>
          <p:nvPr/>
        </p:nvSpPr>
        <p:spPr bwMode="auto">
          <a:xfrm>
            <a:off x="8611179" y="3208599"/>
            <a:ext cx="754063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pl-PL" sz="3200" b="1" dirty="0" smtClean="0">
                <a:solidFill>
                  <a:srgbClr val="0000CC"/>
                </a:solidFill>
                <a:latin typeface="+mn-lt"/>
              </a:rPr>
              <a:t>8</a:t>
            </a: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6</a:t>
            </a:r>
          </a:p>
        </p:txBody>
      </p:sp>
      <p:pic>
        <p:nvPicPr>
          <p:cNvPr id="7" name="Obraz 42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029" y="4702437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43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029" y="4537337"/>
            <a:ext cx="1725613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44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029" y="4372237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4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029" y="4043624"/>
            <a:ext cx="1725613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46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029" y="4207137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47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029" y="3876937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az 53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692" y="445954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Obraz 54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692" y="4294449"/>
            <a:ext cx="1725612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az 5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692" y="412934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Obraz 57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692" y="396424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Obraz 64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892" y="4453199"/>
            <a:ext cx="1725612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az 6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892" y="4286512"/>
            <a:ext cx="1725612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raz 66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892" y="412299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Obraz 68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892" y="395789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Obraz 7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042" y="445319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Obraz 76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042" y="4288099"/>
            <a:ext cx="1725612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Obraz 77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042" y="412299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Obraz 79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042" y="395789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pole tekstowe 2"/>
          <p:cNvSpPr txBox="1">
            <a:spLocks noChangeArrowheads="1"/>
          </p:cNvSpPr>
          <p:nvPr/>
        </p:nvSpPr>
        <p:spPr bwMode="auto">
          <a:xfrm>
            <a:off x="1781754" y="4961199"/>
            <a:ext cx="1123950" cy="10779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3200" b="1" dirty="0" smtClean="0">
                <a:solidFill>
                  <a:schemeClr val="bg2">
                    <a:lumMod val="50000"/>
                  </a:schemeClr>
                </a:solidFill>
                <a:latin typeface="Myriad Pro" pitchFamily="34" charset="0"/>
              </a:rPr>
              <a:t>Max 64</a:t>
            </a:r>
          </a:p>
        </p:txBody>
      </p:sp>
      <p:sp>
        <p:nvSpPr>
          <p:cNvPr id="26" name="pole tekstowe 2"/>
          <p:cNvSpPr txBox="1">
            <a:spLocks noChangeArrowheads="1"/>
          </p:cNvSpPr>
          <p:nvPr/>
        </p:nvSpPr>
        <p:spPr bwMode="auto">
          <a:xfrm>
            <a:off x="4034417" y="4961199"/>
            <a:ext cx="1123950" cy="10779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3200" b="1" dirty="0" smtClean="0">
                <a:solidFill>
                  <a:schemeClr val="bg2">
                    <a:lumMod val="50000"/>
                  </a:schemeClr>
                </a:solidFill>
                <a:latin typeface="Myriad Pro" pitchFamily="34" charset="0"/>
              </a:rPr>
              <a:t>Max 64</a:t>
            </a:r>
          </a:p>
        </p:txBody>
      </p:sp>
      <p:sp>
        <p:nvSpPr>
          <p:cNvPr id="27" name="pole tekstowe 2"/>
          <p:cNvSpPr txBox="1">
            <a:spLocks noChangeArrowheads="1"/>
          </p:cNvSpPr>
          <p:nvPr/>
        </p:nvSpPr>
        <p:spPr bwMode="auto">
          <a:xfrm>
            <a:off x="6252154" y="4961199"/>
            <a:ext cx="1123950" cy="10779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3200" b="1" dirty="0" smtClean="0">
                <a:solidFill>
                  <a:schemeClr val="bg2">
                    <a:lumMod val="50000"/>
                  </a:schemeClr>
                </a:solidFill>
                <a:latin typeface="Myriad Pro" pitchFamily="34" charset="0"/>
              </a:rPr>
              <a:t>Max 64</a:t>
            </a:r>
          </a:p>
        </p:txBody>
      </p:sp>
      <p:sp>
        <p:nvSpPr>
          <p:cNvPr id="28" name="pole tekstowe 2"/>
          <p:cNvSpPr txBox="1">
            <a:spLocks noChangeArrowheads="1"/>
          </p:cNvSpPr>
          <p:nvPr/>
        </p:nvSpPr>
        <p:spPr bwMode="auto">
          <a:xfrm>
            <a:off x="8504817" y="4961199"/>
            <a:ext cx="1123950" cy="10779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3200" b="1" dirty="0" smtClean="0">
                <a:solidFill>
                  <a:schemeClr val="bg2">
                    <a:lumMod val="50000"/>
                  </a:schemeClr>
                </a:solidFill>
                <a:latin typeface="Myriad Pro" pitchFamily="34" charset="0"/>
              </a:rPr>
              <a:t>Max 96</a:t>
            </a:r>
          </a:p>
        </p:txBody>
      </p:sp>
      <p:sp>
        <p:nvSpPr>
          <p:cNvPr id="29" name="Prostokąt 1"/>
          <p:cNvSpPr/>
          <p:nvPr/>
        </p:nvSpPr>
        <p:spPr>
          <a:xfrm>
            <a:off x="1542042" y="3957899"/>
            <a:ext cx="1744662" cy="661988"/>
          </a:xfrm>
          <a:prstGeom prst="rect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30" name="Prostokąt 29"/>
          <p:cNvSpPr/>
          <p:nvPr/>
        </p:nvSpPr>
        <p:spPr>
          <a:xfrm>
            <a:off x="3761367" y="3964249"/>
            <a:ext cx="1744662" cy="661988"/>
          </a:xfrm>
          <a:prstGeom prst="rect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31" name="Prostokąt 30"/>
          <p:cNvSpPr/>
          <p:nvPr/>
        </p:nvSpPr>
        <p:spPr>
          <a:xfrm>
            <a:off x="5934654" y="3965837"/>
            <a:ext cx="1744663" cy="661987"/>
          </a:xfrm>
          <a:prstGeom prst="rect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32" name="Prostokąt 31"/>
          <p:cNvSpPr/>
          <p:nvPr/>
        </p:nvSpPr>
        <p:spPr>
          <a:xfrm>
            <a:off x="8166679" y="3861062"/>
            <a:ext cx="1744663" cy="1001712"/>
          </a:xfrm>
          <a:prstGeom prst="rect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9269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1183" y="540109"/>
            <a:ext cx="8099425" cy="68580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Krok drugi – dobór kaskad multiswitchy</a:t>
            </a:r>
          </a:p>
        </p:txBody>
      </p:sp>
      <p:sp>
        <p:nvSpPr>
          <p:cNvPr id="3" name="pole tekstowe 2"/>
          <p:cNvSpPr txBox="1">
            <a:spLocks noChangeArrowheads="1"/>
          </p:cNvSpPr>
          <p:nvPr/>
        </p:nvSpPr>
        <p:spPr bwMode="auto">
          <a:xfrm>
            <a:off x="1265349" y="3622068"/>
            <a:ext cx="1724025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50 </a:t>
            </a: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→ 56</a:t>
            </a:r>
          </a:p>
        </p:txBody>
      </p:sp>
      <p:sp>
        <p:nvSpPr>
          <p:cNvPr id="4" name="pole tekstowe 2"/>
          <p:cNvSpPr txBox="1">
            <a:spLocks noChangeArrowheads="1"/>
          </p:cNvSpPr>
          <p:nvPr/>
        </p:nvSpPr>
        <p:spPr bwMode="auto">
          <a:xfrm>
            <a:off x="3554524" y="3622068"/>
            <a:ext cx="1663700" cy="10779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51 </a:t>
            </a: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→ 56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pl-PL" altLang="pl-PL" sz="3200" b="1" dirty="0" smtClean="0">
              <a:solidFill>
                <a:srgbClr val="0000CC"/>
              </a:solidFill>
              <a:latin typeface="+mn-lt"/>
            </a:endParaRPr>
          </a:p>
        </p:txBody>
      </p:sp>
      <p:sp>
        <p:nvSpPr>
          <p:cNvPr id="5" name="pole tekstowe 2"/>
          <p:cNvSpPr txBox="1">
            <a:spLocks noChangeArrowheads="1"/>
          </p:cNvSpPr>
          <p:nvPr/>
        </p:nvSpPr>
        <p:spPr bwMode="auto">
          <a:xfrm>
            <a:off x="5686536" y="3622068"/>
            <a:ext cx="1743075" cy="10779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54 </a:t>
            </a: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→ 56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pl-PL" altLang="pl-PL" sz="3200" b="1" dirty="0" smtClean="0">
              <a:solidFill>
                <a:srgbClr val="0000CC"/>
              </a:solidFill>
              <a:latin typeface="+mn-lt"/>
            </a:endParaRPr>
          </a:p>
        </p:txBody>
      </p:sp>
      <p:sp>
        <p:nvSpPr>
          <p:cNvPr id="6" name="pole tekstowe 2"/>
          <p:cNvSpPr txBox="1">
            <a:spLocks noChangeArrowheads="1"/>
          </p:cNvSpPr>
          <p:nvPr/>
        </p:nvSpPr>
        <p:spPr bwMode="auto">
          <a:xfrm>
            <a:off x="7850299" y="3622068"/>
            <a:ext cx="1771650" cy="10779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pl-PL" sz="3200" b="1" dirty="0" smtClean="0">
                <a:solidFill>
                  <a:srgbClr val="0000CC"/>
                </a:solidFill>
                <a:latin typeface="+mn-lt"/>
              </a:rPr>
              <a:t>8</a:t>
            </a: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6 </a:t>
            </a: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→ 88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pl-PL" altLang="pl-PL" sz="3200" b="1" dirty="0" smtClean="0">
              <a:solidFill>
                <a:srgbClr val="0000CC"/>
              </a:solidFill>
              <a:latin typeface="+mn-lt"/>
            </a:endParaRPr>
          </a:p>
        </p:txBody>
      </p:sp>
      <p:pic>
        <p:nvPicPr>
          <p:cNvPr id="7" name="Obraz 42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686" y="5115906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43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686" y="4950806"/>
            <a:ext cx="1725613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44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686" y="4785706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4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686" y="4457093"/>
            <a:ext cx="1725613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46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686" y="4620606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47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686" y="4290406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az 53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349" y="4873018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Obraz 54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349" y="4707918"/>
            <a:ext cx="1725612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az 5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349" y="4542818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Obraz 57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349" y="4377718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Obraz 64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549" y="4866668"/>
            <a:ext cx="1725612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az 6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549" y="4699981"/>
            <a:ext cx="1725612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raz 66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549" y="4536468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Obraz 68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549" y="4371368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Obraz 7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699" y="4866668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Obraz 76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699" y="4701568"/>
            <a:ext cx="1725612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Obraz 77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699" y="4536468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Obraz 79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699" y="4371368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Obraz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911" y="1612293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Obraz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711" y="2579081"/>
            <a:ext cx="750888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Obraz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886" y="1612293"/>
            <a:ext cx="749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Obraz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911" y="2572731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Obraz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1049" y="1612293"/>
            <a:ext cx="75088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Obraz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886" y="2604481"/>
            <a:ext cx="752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Obraz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261" y="1612293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Obraz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1049" y="2604481"/>
            <a:ext cx="750887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Obraz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886" y="1612293"/>
            <a:ext cx="75247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Obraz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261" y="2604481"/>
            <a:ext cx="75088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Obraz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674" y="1612293"/>
            <a:ext cx="75088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Obraz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474" y="2579081"/>
            <a:ext cx="7493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Obraz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6061" y="1612293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Obraz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674" y="2572731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Obraz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099" y="1612293"/>
            <a:ext cx="75247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Obraz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486" y="2579081"/>
            <a:ext cx="7493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Obraz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074" y="1612293"/>
            <a:ext cx="75088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Obraz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686" y="2572731"/>
            <a:ext cx="75088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itle 1"/>
          <p:cNvSpPr txBox="1">
            <a:spLocks/>
          </p:cNvSpPr>
          <p:nvPr/>
        </p:nvSpPr>
        <p:spPr bwMode="auto">
          <a:xfrm>
            <a:off x="1271699" y="5288943"/>
            <a:ext cx="80978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pl-PL" altLang="pl-PL">
                <a:solidFill>
                  <a:srgbClr val="0E7392"/>
                </a:solidFill>
                <a:latin typeface="Dosis" panose="02010503020202060003" pitchFamily="2" charset="-18"/>
              </a:rPr>
              <a:t>Kaskady multiswitchy instalujemy w półkach wys. 2U </a:t>
            </a:r>
          </a:p>
        </p:txBody>
      </p:sp>
    </p:spTree>
    <p:extLst>
      <p:ext uri="{BB962C8B-B14F-4D97-AF65-F5344CB8AC3E}">
        <p14:creationId xmlns:p14="http://schemas.microsoft.com/office/powerpoint/2010/main" val="242107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598" y="285667"/>
            <a:ext cx="8099425" cy="68580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Krok drugi – dobór kaskad multiswitchy</a:t>
            </a:r>
          </a:p>
        </p:txBody>
      </p:sp>
      <p:sp>
        <p:nvSpPr>
          <p:cNvPr id="3" name="pole tekstowe 2"/>
          <p:cNvSpPr txBox="1">
            <a:spLocks noChangeArrowheads="1"/>
          </p:cNvSpPr>
          <p:nvPr/>
        </p:nvSpPr>
        <p:spPr bwMode="auto">
          <a:xfrm>
            <a:off x="1241495" y="3121136"/>
            <a:ext cx="1724025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50 </a:t>
            </a: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→ 56</a:t>
            </a:r>
          </a:p>
        </p:txBody>
      </p:sp>
      <p:sp>
        <p:nvSpPr>
          <p:cNvPr id="4" name="pole tekstowe 2"/>
          <p:cNvSpPr txBox="1">
            <a:spLocks noChangeArrowheads="1"/>
          </p:cNvSpPr>
          <p:nvPr/>
        </p:nvSpPr>
        <p:spPr bwMode="auto">
          <a:xfrm>
            <a:off x="3530670" y="3121136"/>
            <a:ext cx="1663700" cy="10779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51 </a:t>
            </a: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→ 56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pl-PL" altLang="pl-PL" sz="3200" b="1" dirty="0" smtClean="0">
              <a:solidFill>
                <a:srgbClr val="0000CC"/>
              </a:solidFill>
              <a:latin typeface="+mn-lt"/>
            </a:endParaRPr>
          </a:p>
        </p:txBody>
      </p:sp>
      <p:sp>
        <p:nvSpPr>
          <p:cNvPr id="5" name="pole tekstowe 2"/>
          <p:cNvSpPr txBox="1">
            <a:spLocks noChangeArrowheads="1"/>
          </p:cNvSpPr>
          <p:nvPr/>
        </p:nvSpPr>
        <p:spPr bwMode="auto">
          <a:xfrm>
            <a:off x="5662682" y="3121136"/>
            <a:ext cx="1743075" cy="10779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54 </a:t>
            </a: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→ 56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pl-PL" altLang="pl-PL" sz="3200" b="1" dirty="0" smtClean="0">
              <a:solidFill>
                <a:srgbClr val="0000CC"/>
              </a:solidFill>
              <a:latin typeface="+mn-lt"/>
            </a:endParaRPr>
          </a:p>
        </p:txBody>
      </p:sp>
      <p:sp>
        <p:nvSpPr>
          <p:cNvPr id="6" name="pole tekstowe 2"/>
          <p:cNvSpPr txBox="1">
            <a:spLocks noChangeArrowheads="1"/>
          </p:cNvSpPr>
          <p:nvPr/>
        </p:nvSpPr>
        <p:spPr bwMode="auto">
          <a:xfrm>
            <a:off x="7826445" y="3121136"/>
            <a:ext cx="1771650" cy="10779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pl-PL" sz="3200" b="1" dirty="0" smtClean="0">
                <a:solidFill>
                  <a:srgbClr val="0000CC"/>
                </a:solidFill>
                <a:latin typeface="+mn-lt"/>
              </a:rPr>
              <a:t>8</a:t>
            </a: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6 </a:t>
            </a: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→ 88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pl-PL" altLang="pl-PL" sz="3200" b="1" dirty="0" smtClean="0">
              <a:solidFill>
                <a:srgbClr val="0000CC"/>
              </a:solidFill>
              <a:latin typeface="+mn-lt"/>
            </a:endParaRPr>
          </a:p>
        </p:txBody>
      </p:sp>
      <p:pic>
        <p:nvPicPr>
          <p:cNvPr id="7" name="Obraz 42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832" y="4614974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43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832" y="4449874"/>
            <a:ext cx="1725613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44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832" y="4284774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4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832" y="3956161"/>
            <a:ext cx="1725613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46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832" y="4119674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47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832" y="3789474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az 53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6495" y="4372086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Obraz 54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6495" y="4206986"/>
            <a:ext cx="1725612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az 5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6495" y="4041886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Obraz 57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6495" y="3876786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Obraz 64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95" y="4365736"/>
            <a:ext cx="1725612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az 6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95" y="4199049"/>
            <a:ext cx="1725612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raz 66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95" y="4035536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Obraz 68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95" y="3870436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Obraz 7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845" y="4365736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Obraz 76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845" y="4200636"/>
            <a:ext cx="1725612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Obraz 77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845" y="4035536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Obraz 79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845" y="3870436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145" y="5188061"/>
            <a:ext cx="1725612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907" y="5181711"/>
            <a:ext cx="17256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345" y="5181711"/>
            <a:ext cx="1724025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482" y="5105511"/>
            <a:ext cx="17256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482" y="5430949"/>
            <a:ext cx="17256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482" y="4780074"/>
            <a:ext cx="1725613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145" y="4862624"/>
            <a:ext cx="1725612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345" y="4856274"/>
            <a:ext cx="1724025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907" y="4856274"/>
            <a:ext cx="17256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Obraz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057" y="1111361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Obraz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857" y="2078149"/>
            <a:ext cx="750888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Obraz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3032" y="1111361"/>
            <a:ext cx="749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Obraz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057" y="2071799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Obraz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95" y="1111361"/>
            <a:ext cx="75088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Obraz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8032" y="2103549"/>
            <a:ext cx="752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Obraz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407" y="1111361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Obraz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95" y="2103549"/>
            <a:ext cx="750887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Obraz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8032" y="1111361"/>
            <a:ext cx="75247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Obraz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407" y="2103549"/>
            <a:ext cx="75088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Obraz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820" y="1111361"/>
            <a:ext cx="75088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Obraz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620" y="2078149"/>
            <a:ext cx="7493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Obraz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207" y="1111361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Obraz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820" y="2071799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Obraz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245" y="1111361"/>
            <a:ext cx="75247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Obraz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632" y="2078149"/>
            <a:ext cx="7493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Obraz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220" y="1111361"/>
            <a:ext cx="75088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Obraz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832" y="2071799"/>
            <a:ext cx="75088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Title 1"/>
          <p:cNvSpPr txBox="1">
            <a:spLocks/>
          </p:cNvSpPr>
          <p:nvPr/>
        </p:nvSpPr>
        <p:spPr bwMode="auto">
          <a:xfrm>
            <a:off x="1247845" y="5840524"/>
            <a:ext cx="8097837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pl-PL" altLang="pl-PL">
                <a:solidFill>
                  <a:srgbClr val="0E7392"/>
                </a:solidFill>
                <a:latin typeface="Dosis" panose="02010503020202060003" pitchFamily="2" charset="-18"/>
              </a:rPr>
              <a:t>Kaskady multiswitchy montowane w półkach wys. 2U </a:t>
            </a:r>
          </a:p>
        </p:txBody>
      </p:sp>
      <p:sp>
        <p:nvSpPr>
          <p:cNvPr id="53" name="Prostokąt 52"/>
          <p:cNvSpPr/>
          <p:nvPr/>
        </p:nvSpPr>
        <p:spPr>
          <a:xfrm>
            <a:off x="1258957" y="4830874"/>
            <a:ext cx="1744663" cy="679450"/>
          </a:xfrm>
          <a:prstGeom prst="rect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54" name="Prostokąt 53"/>
          <p:cNvSpPr/>
          <p:nvPr/>
        </p:nvSpPr>
        <p:spPr>
          <a:xfrm>
            <a:off x="3468757" y="4824524"/>
            <a:ext cx="1744663" cy="679450"/>
          </a:xfrm>
          <a:prstGeom prst="rect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55" name="Prostokąt 54"/>
          <p:cNvSpPr/>
          <p:nvPr/>
        </p:nvSpPr>
        <p:spPr>
          <a:xfrm>
            <a:off x="5642045" y="4830874"/>
            <a:ext cx="1744662" cy="679450"/>
          </a:xfrm>
          <a:prstGeom prst="rect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56" name="Prostokąt 55"/>
          <p:cNvSpPr/>
          <p:nvPr/>
        </p:nvSpPr>
        <p:spPr>
          <a:xfrm>
            <a:off x="7853432" y="4764199"/>
            <a:ext cx="1744663" cy="990600"/>
          </a:xfrm>
          <a:prstGeom prst="rect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435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695" y="293619"/>
            <a:ext cx="8099425" cy="68580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Krok trzeci – dobór splitterów i wzmacniaczy</a:t>
            </a:r>
          </a:p>
        </p:txBody>
      </p:sp>
      <p:sp>
        <p:nvSpPr>
          <p:cNvPr id="3" name="pole tekstowe 2"/>
          <p:cNvSpPr txBox="1">
            <a:spLocks noChangeArrowheads="1"/>
          </p:cNvSpPr>
          <p:nvPr/>
        </p:nvSpPr>
        <p:spPr bwMode="auto">
          <a:xfrm>
            <a:off x="1321007" y="3073429"/>
            <a:ext cx="1724025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50 </a:t>
            </a: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→ 56</a:t>
            </a:r>
          </a:p>
        </p:txBody>
      </p:sp>
      <p:sp>
        <p:nvSpPr>
          <p:cNvPr id="4" name="pole tekstowe 2"/>
          <p:cNvSpPr txBox="1">
            <a:spLocks noChangeArrowheads="1"/>
          </p:cNvSpPr>
          <p:nvPr/>
        </p:nvSpPr>
        <p:spPr bwMode="auto">
          <a:xfrm>
            <a:off x="3610182" y="3073429"/>
            <a:ext cx="1663700" cy="10779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51 </a:t>
            </a: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→ 56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pl-PL" altLang="pl-PL" sz="3200" b="1" dirty="0" smtClean="0">
              <a:solidFill>
                <a:srgbClr val="0000CC"/>
              </a:solidFill>
              <a:latin typeface="+mn-lt"/>
            </a:endParaRPr>
          </a:p>
        </p:txBody>
      </p:sp>
      <p:sp>
        <p:nvSpPr>
          <p:cNvPr id="5" name="pole tekstowe 2"/>
          <p:cNvSpPr txBox="1">
            <a:spLocks noChangeArrowheads="1"/>
          </p:cNvSpPr>
          <p:nvPr/>
        </p:nvSpPr>
        <p:spPr bwMode="auto">
          <a:xfrm>
            <a:off x="5742194" y="3073429"/>
            <a:ext cx="1743075" cy="10779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54 </a:t>
            </a: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→ 56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pl-PL" altLang="pl-PL" sz="3200" b="1" dirty="0" smtClean="0">
              <a:solidFill>
                <a:srgbClr val="0000CC"/>
              </a:solidFill>
              <a:latin typeface="+mn-lt"/>
            </a:endParaRPr>
          </a:p>
        </p:txBody>
      </p:sp>
      <p:sp>
        <p:nvSpPr>
          <p:cNvPr id="6" name="pole tekstowe 2"/>
          <p:cNvSpPr txBox="1">
            <a:spLocks noChangeArrowheads="1"/>
          </p:cNvSpPr>
          <p:nvPr/>
        </p:nvSpPr>
        <p:spPr bwMode="auto">
          <a:xfrm>
            <a:off x="7905957" y="3073429"/>
            <a:ext cx="1771650" cy="10779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pl-PL" sz="3200" b="1" dirty="0" smtClean="0">
                <a:solidFill>
                  <a:srgbClr val="0000CC"/>
                </a:solidFill>
                <a:latin typeface="+mn-lt"/>
              </a:rPr>
              <a:t>8</a:t>
            </a: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6 </a:t>
            </a: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→ 88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pl-PL" altLang="pl-PL" sz="3200" b="1" dirty="0" smtClean="0">
              <a:solidFill>
                <a:srgbClr val="0000CC"/>
              </a:solidFill>
              <a:latin typeface="+mn-lt"/>
            </a:endParaRPr>
          </a:p>
        </p:txBody>
      </p:sp>
      <p:pic>
        <p:nvPicPr>
          <p:cNvPr id="7" name="Obraz 42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344" y="4567267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43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344" y="4402167"/>
            <a:ext cx="1725613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44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344" y="4237067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4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344" y="3908454"/>
            <a:ext cx="1725613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46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344" y="4071967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47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344" y="3741767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az 53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007" y="432437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Obraz 54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007" y="4159279"/>
            <a:ext cx="1725612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az 5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007" y="399417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Obraz 57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007" y="382907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Obraz 64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207" y="4318029"/>
            <a:ext cx="1725612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az 6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207" y="4151342"/>
            <a:ext cx="1725612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raz 66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207" y="398782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Obraz 68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207" y="382272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Obraz 7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357" y="431802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Obraz 76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357" y="4152929"/>
            <a:ext cx="1725612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Obraz 77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357" y="398782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Obraz 79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357" y="382272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657" y="5140354"/>
            <a:ext cx="1725612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419" y="5134004"/>
            <a:ext cx="17256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857" y="5134004"/>
            <a:ext cx="1724025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994" y="5057804"/>
            <a:ext cx="17256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994" y="5383242"/>
            <a:ext cx="17256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994" y="4732367"/>
            <a:ext cx="1725613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657" y="4814917"/>
            <a:ext cx="1725612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857" y="4808567"/>
            <a:ext cx="1724025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419" y="4808567"/>
            <a:ext cx="17256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Obraz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569" y="1063654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Obraz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369" y="2030442"/>
            <a:ext cx="750888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Obraz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544" y="1063654"/>
            <a:ext cx="749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Obraz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569" y="2024092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Obraz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707" y="1063654"/>
            <a:ext cx="75088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Obraz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7544" y="2055842"/>
            <a:ext cx="752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Obraz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919" y="1063654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Obraz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707" y="2055842"/>
            <a:ext cx="750887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Obraz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7544" y="1063654"/>
            <a:ext cx="75247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Obraz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919" y="2055842"/>
            <a:ext cx="75088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Obraz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332" y="1063654"/>
            <a:ext cx="75088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Obraz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132" y="2030442"/>
            <a:ext cx="7493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Obraz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719" y="1063654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Obraz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332" y="2024092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Obraz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757" y="1063654"/>
            <a:ext cx="75247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Obraz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144" y="2030442"/>
            <a:ext cx="7493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Obraz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732" y="1063654"/>
            <a:ext cx="75088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Obraz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344" y="2024092"/>
            <a:ext cx="75088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Obraz 5" descr="Panel 2U wzm+multi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544" y="5467379"/>
            <a:ext cx="174307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Obraz 5" descr="Panel 2U wzm+multi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157" y="5459442"/>
            <a:ext cx="1744662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Obraz 5" descr="Panel 2U wzm+multi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307" y="5461029"/>
            <a:ext cx="1744662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Obraz 8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932" y="5861079"/>
            <a:ext cx="172402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Obraz 8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582" y="5700742"/>
            <a:ext cx="172402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Prostokąt 56"/>
          <p:cNvSpPr/>
          <p:nvPr/>
        </p:nvSpPr>
        <p:spPr>
          <a:xfrm>
            <a:off x="1308307" y="5449917"/>
            <a:ext cx="1774825" cy="352425"/>
          </a:xfrm>
          <a:prstGeom prst="rect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58" name="Prostokąt 57"/>
          <p:cNvSpPr/>
          <p:nvPr/>
        </p:nvSpPr>
        <p:spPr>
          <a:xfrm>
            <a:off x="3519694" y="5449917"/>
            <a:ext cx="1774825" cy="352425"/>
          </a:xfrm>
          <a:prstGeom prst="rect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59" name="Prostokąt 58"/>
          <p:cNvSpPr/>
          <p:nvPr/>
        </p:nvSpPr>
        <p:spPr>
          <a:xfrm>
            <a:off x="5735844" y="5465792"/>
            <a:ext cx="1774825" cy="352425"/>
          </a:xfrm>
          <a:prstGeom prst="rect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0" name="Prostokąt 59"/>
          <p:cNvSpPr/>
          <p:nvPr/>
        </p:nvSpPr>
        <p:spPr>
          <a:xfrm>
            <a:off x="7929769" y="5695979"/>
            <a:ext cx="1774825" cy="352425"/>
          </a:xfrm>
          <a:prstGeom prst="rect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1" name="Title 1"/>
          <p:cNvSpPr txBox="1">
            <a:spLocks/>
          </p:cNvSpPr>
          <p:nvPr/>
        </p:nvSpPr>
        <p:spPr bwMode="auto">
          <a:xfrm>
            <a:off x="1221746" y="5945272"/>
            <a:ext cx="8097837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pl-PL" altLang="pl-PL" dirty="0">
                <a:solidFill>
                  <a:srgbClr val="0E7392"/>
                </a:solidFill>
                <a:latin typeface="Dosis" panose="02010503020202060003" pitchFamily="2" charset="-18"/>
              </a:rPr>
              <a:t>Wzmacniacze i rozgałęźniki w półkach wys. 2U </a:t>
            </a:r>
          </a:p>
        </p:txBody>
      </p:sp>
    </p:spTree>
    <p:extLst>
      <p:ext uri="{BB962C8B-B14F-4D97-AF65-F5344CB8AC3E}">
        <p14:creationId xmlns:p14="http://schemas.microsoft.com/office/powerpoint/2010/main" val="195402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4549" y="509588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dirty="0" smtClean="0">
                <a:solidFill>
                  <a:srgbClr val="0E7392"/>
                </a:solidFill>
                <a:latin typeface="Dosis" panose="02010503020202060003" pitchFamily="2" charset="-18"/>
              </a:rPr>
              <a:t>Instalacja antenowa – maszt poza budynkiem</a:t>
            </a:r>
          </a:p>
        </p:txBody>
      </p:sp>
      <p:pic>
        <p:nvPicPr>
          <p:cNvPr id="3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688" y="1503169"/>
            <a:ext cx="3222625" cy="4200525"/>
          </a:xfrm>
          <a:prstGeom prst="rect">
            <a:avLst/>
          </a:prstGeom>
          <a:noFill/>
          <a:ln w="9525">
            <a:solidFill>
              <a:srgbClr val="0E739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5464368" y="2322926"/>
            <a:ext cx="5874192" cy="32607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35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Gdy dla architekta jest ważna estetyka dachu:</a:t>
            </a:r>
          </a:p>
          <a:p>
            <a:pPr marL="287993" indent="-287993" fontAlgn="auto">
              <a:lnSpc>
                <a:spcPts val="3500"/>
              </a:lnSpc>
              <a:spcAft>
                <a:spcPts val="0"/>
              </a:spcAft>
              <a:defRPr/>
            </a:pPr>
            <a:r>
              <a:rPr 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Większe tłumienie kabli sygnałowych</a:t>
            </a:r>
          </a:p>
          <a:p>
            <a:pPr marL="287993" indent="-287993" fontAlgn="auto">
              <a:lnSpc>
                <a:spcPts val="3500"/>
              </a:lnSpc>
              <a:spcAft>
                <a:spcPts val="0"/>
              </a:spcAft>
              <a:defRPr/>
            </a:pPr>
            <a:r>
              <a:rPr 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Droższy maszt antenowy</a:t>
            </a:r>
          </a:p>
          <a:p>
            <a:pPr marL="287993" indent="-287993" fontAlgn="auto">
              <a:lnSpc>
                <a:spcPts val="3500"/>
              </a:lnSpc>
              <a:spcAft>
                <a:spcPts val="0"/>
              </a:spcAft>
              <a:defRPr/>
            </a:pPr>
            <a:r>
              <a:rPr 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Trudniejsza obsługa techniczna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318688" y="5703694"/>
            <a:ext cx="322262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foto: </a:t>
            </a: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  <a:hlinkClick r:id="rId4"/>
              </a:rPr>
              <a:t>www.diomar.pl</a:t>
            </a: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4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8647" y="245911"/>
            <a:ext cx="8099425" cy="68580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Krok czwarty – odbiorniki optyczne lub sieć dystrybucyjna</a:t>
            </a:r>
          </a:p>
        </p:txBody>
      </p:sp>
      <p:sp>
        <p:nvSpPr>
          <p:cNvPr id="3" name="pole tekstowe 2"/>
          <p:cNvSpPr txBox="1">
            <a:spLocks noChangeArrowheads="1"/>
          </p:cNvSpPr>
          <p:nvPr/>
        </p:nvSpPr>
        <p:spPr bwMode="auto">
          <a:xfrm>
            <a:off x="1328959" y="3041622"/>
            <a:ext cx="1724025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50 </a:t>
            </a: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→ 56</a:t>
            </a:r>
          </a:p>
        </p:txBody>
      </p:sp>
      <p:sp>
        <p:nvSpPr>
          <p:cNvPr id="4" name="pole tekstowe 2"/>
          <p:cNvSpPr txBox="1">
            <a:spLocks noChangeArrowheads="1"/>
          </p:cNvSpPr>
          <p:nvPr/>
        </p:nvSpPr>
        <p:spPr bwMode="auto">
          <a:xfrm>
            <a:off x="3618134" y="3041622"/>
            <a:ext cx="1663700" cy="10779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51 </a:t>
            </a: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→ 56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pl-PL" altLang="pl-PL" sz="3200" b="1" dirty="0" smtClean="0">
              <a:solidFill>
                <a:srgbClr val="0000CC"/>
              </a:solidFill>
              <a:latin typeface="+mn-lt"/>
            </a:endParaRPr>
          </a:p>
        </p:txBody>
      </p:sp>
      <p:sp>
        <p:nvSpPr>
          <p:cNvPr id="5" name="pole tekstowe 2"/>
          <p:cNvSpPr txBox="1">
            <a:spLocks noChangeArrowheads="1"/>
          </p:cNvSpPr>
          <p:nvPr/>
        </p:nvSpPr>
        <p:spPr bwMode="auto">
          <a:xfrm>
            <a:off x="5750146" y="3041622"/>
            <a:ext cx="1743075" cy="10779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54 </a:t>
            </a: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→ 56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pl-PL" altLang="pl-PL" sz="3200" b="1" dirty="0" smtClean="0">
              <a:solidFill>
                <a:srgbClr val="0000CC"/>
              </a:solidFill>
              <a:latin typeface="+mn-lt"/>
            </a:endParaRPr>
          </a:p>
        </p:txBody>
      </p:sp>
      <p:sp>
        <p:nvSpPr>
          <p:cNvPr id="6" name="pole tekstowe 2"/>
          <p:cNvSpPr txBox="1">
            <a:spLocks noChangeArrowheads="1"/>
          </p:cNvSpPr>
          <p:nvPr/>
        </p:nvSpPr>
        <p:spPr bwMode="auto">
          <a:xfrm>
            <a:off x="7913909" y="3041622"/>
            <a:ext cx="1771650" cy="10779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pl-PL" sz="3200" b="1" dirty="0" smtClean="0">
                <a:solidFill>
                  <a:srgbClr val="0000CC"/>
                </a:solidFill>
                <a:latin typeface="+mn-lt"/>
              </a:rPr>
              <a:t>8</a:t>
            </a: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6 </a:t>
            </a: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→ 88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pl-PL" altLang="pl-PL" sz="3200" b="1" dirty="0" smtClean="0">
              <a:solidFill>
                <a:srgbClr val="0000CC"/>
              </a:solidFill>
              <a:latin typeface="+mn-lt"/>
            </a:endParaRPr>
          </a:p>
        </p:txBody>
      </p:sp>
      <p:pic>
        <p:nvPicPr>
          <p:cNvPr id="7" name="Obraz 42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296" y="4535460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43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296" y="4370360"/>
            <a:ext cx="1725613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44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296" y="4205260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4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296" y="3876647"/>
            <a:ext cx="1725613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46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296" y="4040160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47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296" y="3709960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az 53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959" y="4292572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Obraz 54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959" y="4127472"/>
            <a:ext cx="1725612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az 5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959" y="3962372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Obraz 57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959" y="3797272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Obraz 64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159" y="4286222"/>
            <a:ext cx="1725612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az 6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159" y="4119535"/>
            <a:ext cx="1725612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raz 66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159" y="3956022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Obraz 68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159" y="3790922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Obraz 7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309" y="4286222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Obraz 76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309" y="4121122"/>
            <a:ext cx="1725612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Obraz 77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309" y="3956022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Obraz 79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309" y="3790922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609" y="5108547"/>
            <a:ext cx="1725612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371" y="5102197"/>
            <a:ext cx="17256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809" y="5102197"/>
            <a:ext cx="1724025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946" y="5025997"/>
            <a:ext cx="17256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946" y="5351435"/>
            <a:ext cx="17256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946" y="4700560"/>
            <a:ext cx="1725613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609" y="4783110"/>
            <a:ext cx="1725612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809" y="4776760"/>
            <a:ext cx="1724025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371" y="4776760"/>
            <a:ext cx="17256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Obraz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521" y="1031847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Obraz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321" y="1998635"/>
            <a:ext cx="750888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Obraz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496" y="1031847"/>
            <a:ext cx="749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Obraz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521" y="1992285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Obraz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659" y="1031847"/>
            <a:ext cx="75088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Obraz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5496" y="2024035"/>
            <a:ext cx="752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Obraz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871" y="1031847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Obraz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659" y="2024035"/>
            <a:ext cx="750887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Obraz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5496" y="1031847"/>
            <a:ext cx="75247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Obraz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871" y="2024035"/>
            <a:ext cx="75088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Obraz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284" y="1031847"/>
            <a:ext cx="75088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Obraz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084" y="1998635"/>
            <a:ext cx="7493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Obraz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671" y="1031847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Obraz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284" y="1992285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Obraz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709" y="1031847"/>
            <a:ext cx="75247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Obraz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096" y="1998635"/>
            <a:ext cx="7493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Obraz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684" y="1031847"/>
            <a:ext cx="75088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Obraz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296" y="1992285"/>
            <a:ext cx="75088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Obraz 5" descr="Panel 2U wzm+multi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496" y="5435572"/>
            <a:ext cx="174307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Obraz 5" descr="Panel 2U wzm+multi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5109" y="5427635"/>
            <a:ext cx="1744662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Obraz 5" descr="Panel 2U wzm+multi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259" y="5429222"/>
            <a:ext cx="1744662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Obraz 8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884" y="5829272"/>
            <a:ext cx="172402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Obraz 8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534" y="5668935"/>
            <a:ext cx="172402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2" descr="D:\WISI\Technika\Multiswitche\Fronty\Panel 1U optyka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834" y="6008660"/>
            <a:ext cx="174307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2" descr="D:\WISI\Technika\Multiswitche\Fronty\Panel 1U optyka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496" y="5765772"/>
            <a:ext cx="174307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2" descr="D:\WISI\Technika\Multiswitche\Fronty\Panel 1U optyka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5109" y="5757835"/>
            <a:ext cx="1744662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2" descr="D:\WISI\Technika\Multiswitche\Fronty\Panel 1U optyka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259" y="5759422"/>
            <a:ext cx="1744662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Prostokąt 60"/>
          <p:cNvSpPr/>
          <p:nvPr/>
        </p:nvSpPr>
        <p:spPr>
          <a:xfrm>
            <a:off x="1316259" y="5749897"/>
            <a:ext cx="1774825" cy="177800"/>
          </a:xfrm>
          <a:prstGeom prst="rect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2" name="Prostokąt 61"/>
          <p:cNvSpPr/>
          <p:nvPr/>
        </p:nvSpPr>
        <p:spPr>
          <a:xfrm>
            <a:off x="3529234" y="5751485"/>
            <a:ext cx="1774825" cy="177800"/>
          </a:xfrm>
          <a:prstGeom prst="rect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3" name="Prostokąt 62"/>
          <p:cNvSpPr/>
          <p:nvPr/>
        </p:nvSpPr>
        <p:spPr>
          <a:xfrm>
            <a:off x="7932959" y="6002310"/>
            <a:ext cx="1774825" cy="177800"/>
          </a:xfrm>
          <a:prstGeom prst="rect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4" name="Prostokąt 63"/>
          <p:cNvSpPr/>
          <p:nvPr/>
        </p:nvSpPr>
        <p:spPr>
          <a:xfrm>
            <a:off x="5740621" y="5757835"/>
            <a:ext cx="1774825" cy="177800"/>
          </a:xfrm>
          <a:prstGeom prst="rect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5" name="Title 1"/>
          <p:cNvSpPr txBox="1">
            <a:spLocks/>
          </p:cNvSpPr>
          <p:nvPr/>
        </p:nvSpPr>
        <p:spPr bwMode="auto">
          <a:xfrm>
            <a:off x="1335309" y="5916585"/>
            <a:ext cx="8097837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pl-PL" altLang="pl-PL">
                <a:solidFill>
                  <a:srgbClr val="0E7392"/>
                </a:solidFill>
                <a:latin typeface="Dosis" panose="02010503020202060003" pitchFamily="2" charset="-18"/>
              </a:rPr>
              <a:t>Półki z odbiornikami optycznymi</a:t>
            </a:r>
          </a:p>
        </p:txBody>
      </p:sp>
    </p:spTree>
    <p:extLst>
      <p:ext uri="{BB962C8B-B14F-4D97-AF65-F5344CB8AC3E}">
        <p14:creationId xmlns:p14="http://schemas.microsoft.com/office/powerpoint/2010/main" val="152677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4793" y="285667"/>
            <a:ext cx="8099425" cy="68580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Krok piąty – </a:t>
            </a:r>
            <a:r>
              <a:rPr lang="pl-PL" altLang="pl-PL" sz="2800" smtClean="0">
                <a:solidFill>
                  <a:srgbClr val="C00000"/>
                </a:solidFill>
                <a:latin typeface="Dosis" panose="02010503020202060003" pitchFamily="2" charset="-18"/>
              </a:rPr>
              <a:t>regulacja</a:t>
            </a:r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 wzmacniaczy, </a:t>
            </a:r>
            <a:r>
              <a:rPr lang="pl-PL" altLang="pl-PL" sz="2800" smtClean="0">
                <a:solidFill>
                  <a:srgbClr val="006600"/>
                </a:solidFill>
                <a:latin typeface="Dosis" panose="02010503020202060003" pitchFamily="2" charset="-18"/>
              </a:rPr>
              <a:t>pomiar</a:t>
            </a:r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 za splitterami</a:t>
            </a:r>
          </a:p>
        </p:txBody>
      </p:sp>
      <p:sp>
        <p:nvSpPr>
          <p:cNvPr id="3" name="pole tekstowe 2"/>
          <p:cNvSpPr txBox="1">
            <a:spLocks noChangeArrowheads="1"/>
          </p:cNvSpPr>
          <p:nvPr/>
        </p:nvSpPr>
        <p:spPr bwMode="auto">
          <a:xfrm>
            <a:off x="1305104" y="3081379"/>
            <a:ext cx="1724025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50 </a:t>
            </a: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→ 56</a:t>
            </a:r>
          </a:p>
        </p:txBody>
      </p:sp>
      <p:sp>
        <p:nvSpPr>
          <p:cNvPr id="4" name="pole tekstowe 2"/>
          <p:cNvSpPr txBox="1">
            <a:spLocks noChangeArrowheads="1"/>
          </p:cNvSpPr>
          <p:nvPr/>
        </p:nvSpPr>
        <p:spPr bwMode="auto">
          <a:xfrm>
            <a:off x="3594279" y="3081379"/>
            <a:ext cx="1663700" cy="10779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51 </a:t>
            </a: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→ 56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pl-PL" altLang="pl-PL" sz="3200" b="1" dirty="0" smtClean="0">
              <a:solidFill>
                <a:srgbClr val="0000CC"/>
              </a:solidFill>
              <a:latin typeface="+mn-lt"/>
            </a:endParaRPr>
          </a:p>
        </p:txBody>
      </p:sp>
      <p:sp>
        <p:nvSpPr>
          <p:cNvPr id="5" name="pole tekstowe 2"/>
          <p:cNvSpPr txBox="1">
            <a:spLocks noChangeArrowheads="1"/>
          </p:cNvSpPr>
          <p:nvPr/>
        </p:nvSpPr>
        <p:spPr bwMode="auto">
          <a:xfrm>
            <a:off x="5726291" y="3081379"/>
            <a:ext cx="1743075" cy="10779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54 </a:t>
            </a: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→ 56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pl-PL" altLang="pl-PL" sz="3200" b="1" dirty="0" smtClean="0">
              <a:solidFill>
                <a:srgbClr val="0000CC"/>
              </a:solidFill>
              <a:latin typeface="+mn-lt"/>
            </a:endParaRPr>
          </a:p>
        </p:txBody>
      </p:sp>
      <p:sp>
        <p:nvSpPr>
          <p:cNvPr id="6" name="pole tekstowe 2"/>
          <p:cNvSpPr txBox="1">
            <a:spLocks noChangeArrowheads="1"/>
          </p:cNvSpPr>
          <p:nvPr/>
        </p:nvSpPr>
        <p:spPr bwMode="auto">
          <a:xfrm>
            <a:off x="7890054" y="3081379"/>
            <a:ext cx="1771650" cy="107791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pl-PL" sz="3200" b="1" dirty="0" smtClean="0">
                <a:solidFill>
                  <a:srgbClr val="0000CC"/>
                </a:solidFill>
                <a:latin typeface="+mn-lt"/>
              </a:rPr>
              <a:t>8</a:t>
            </a:r>
            <a:r>
              <a:rPr lang="pl-PL" altLang="pl-PL" sz="3200" b="1" dirty="0" smtClean="0">
                <a:solidFill>
                  <a:srgbClr val="0000CC"/>
                </a:solidFill>
                <a:latin typeface="+mn-lt"/>
              </a:rPr>
              <a:t>6 </a:t>
            </a:r>
            <a:r>
              <a:rPr lang="pl-PL" altLang="pl-PL" sz="3200" b="1" dirty="0" smtClean="0">
                <a:solidFill>
                  <a:srgbClr val="006600"/>
                </a:solidFill>
                <a:latin typeface="+mn-lt"/>
              </a:rPr>
              <a:t>→ 88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pl-PL" altLang="pl-PL" sz="3200" b="1" dirty="0" smtClean="0">
              <a:solidFill>
                <a:srgbClr val="0000CC"/>
              </a:solidFill>
              <a:latin typeface="+mn-lt"/>
            </a:endParaRPr>
          </a:p>
        </p:txBody>
      </p:sp>
      <p:pic>
        <p:nvPicPr>
          <p:cNvPr id="7" name="Obraz 42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441" y="4575217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43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441" y="4410117"/>
            <a:ext cx="1725613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44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441" y="4245017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4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441" y="3916404"/>
            <a:ext cx="1725613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46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441" y="4079917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47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441" y="3749717"/>
            <a:ext cx="172561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az 53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104" y="433232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Obraz 54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104" y="4167229"/>
            <a:ext cx="1725612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az 5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104" y="400212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Obraz 57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104" y="383702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Obraz 64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304" y="4325979"/>
            <a:ext cx="1725612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az 6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304" y="4159292"/>
            <a:ext cx="1725612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raz 66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304" y="399577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Obraz 68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304" y="383067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Obraz 75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454" y="432597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Obraz 76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454" y="4160879"/>
            <a:ext cx="1725612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Obraz 77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454" y="399577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Obraz 79" descr="DM - przełącznica fron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454" y="3830679"/>
            <a:ext cx="1725612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754" y="5148304"/>
            <a:ext cx="1725612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516" y="5141954"/>
            <a:ext cx="17256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954" y="5141954"/>
            <a:ext cx="1724025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6091" y="5065754"/>
            <a:ext cx="17256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6091" y="5391192"/>
            <a:ext cx="17256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6091" y="4740317"/>
            <a:ext cx="1725613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754" y="4822867"/>
            <a:ext cx="1725612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954" y="4816517"/>
            <a:ext cx="1724025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516" y="4816517"/>
            <a:ext cx="17256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Obraz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666" y="1071604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Obraz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466" y="2038392"/>
            <a:ext cx="750888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Obraz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641" y="1071604"/>
            <a:ext cx="7493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Obraz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666" y="2032042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Obraz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804" y="1071604"/>
            <a:ext cx="75088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Obraz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1641" y="2063792"/>
            <a:ext cx="752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Obraz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2016" y="1071604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Obraz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804" y="2063792"/>
            <a:ext cx="750887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Obraz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1641" y="1071604"/>
            <a:ext cx="75247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Obraz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2016" y="2063792"/>
            <a:ext cx="75088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Obraz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429" y="1071604"/>
            <a:ext cx="75088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Obraz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229" y="2038392"/>
            <a:ext cx="7493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Obraz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816" y="1071604"/>
            <a:ext cx="750888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Obraz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429" y="2032042"/>
            <a:ext cx="75247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Obraz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854" y="1071604"/>
            <a:ext cx="75247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Obraz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241" y="2038392"/>
            <a:ext cx="7493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Obraz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829" y="1071604"/>
            <a:ext cx="75088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Obraz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441" y="2032042"/>
            <a:ext cx="75088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Obraz 5" descr="Panel 2U wzm+multi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641" y="5475329"/>
            <a:ext cx="174307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Obraz 5" descr="Panel 2U wzm+multi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254" y="5467392"/>
            <a:ext cx="1744662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Obraz 5" descr="Panel 2U wzm+multi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404" y="5468979"/>
            <a:ext cx="1744662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Obraz 8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029" y="5869029"/>
            <a:ext cx="172402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Obraz 8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679" y="5708692"/>
            <a:ext cx="172402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2" descr="D:\WISI\Technika\Multiswitche\Fronty\Panel 1U optyka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979" y="6048417"/>
            <a:ext cx="174307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2" descr="D:\WISI\Technika\Multiswitche\Fronty\Panel 1U optyka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641" y="5805529"/>
            <a:ext cx="174307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2" descr="D:\WISI\Technika\Multiswitche\Fronty\Panel 1U optyka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254" y="5797592"/>
            <a:ext cx="1744662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2" descr="D:\WISI\Technika\Multiswitche\Fronty\Panel 1U optyka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404" y="5799179"/>
            <a:ext cx="1744662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Prostokąt 1"/>
          <p:cNvSpPr/>
          <p:nvPr/>
        </p:nvSpPr>
        <p:spPr>
          <a:xfrm>
            <a:off x="1292404" y="5475329"/>
            <a:ext cx="1744662" cy="31432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2" name="Prostokąt 64"/>
          <p:cNvSpPr/>
          <p:nvPr/>
        </p:nvSpPr>
        <p:spPr>
          <a:xfrm>
            <a:off x="3513316" y="5457867"/>
            <a:ext cx="1744663" cy="31432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3" name="Prostokąt 65"/>
          <p:cNvSpPr/>
          <p:nvPr/>
        </p:nvSpPr>
        <p:spPr>
          <a:xfrm>
            <a:off x="5740579" y="5475329"/>
            <a:ext cx="1744662" cy="31432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4" name="Prostokąt 66"/>
          <p:cNvSpPr/>
          <p:nvPr/>
        </p:nvSpPr>
        <p:spPr>
          <a:xfrm>
            <a:off x="7923391" y="5719804"/>
            <a:ext cx="1744663" cy="31432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5" name="Strzałka w górę 2"/>
          <p:cNvSpPr/>
          <p:nvPr/>
        </p:nvSpPr>
        <p:spPr>
          <a:xfrm>
            <a:off x="1587679" y="5742029"/>
            <a:ext cx="296862" cy="298450"/>
          </a:xfrm>
          <a:prstGeom prst="upArrow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6" name="Strzałka w górę 67"/>
          <p:cNvSpPr/>
          <p:nvPr/>
        </p:nvSpPr>
        <p:spPr>
          <a:xfrm>
            <a:off x="3813354" y="5730917"/>
            <a:ext cx="296862" cy="300037"/>
          </a:xfrm>
          <a:prstGeom prst="upArrow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7" name="Strzałka w górę 68"/>
          <p:cNvSpPr/>
          <p:nvPr/>
        </p:nvSpPr>
        <p:spPr>
          <a:xfrm>
            <a:off x="6010454" y="5742029"/>
            <a:ext cx="295275" cy="298450"/>
          </a:xfrm>
          <a:prstGeom prst="upArrow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8" name="Strzałka w górę 69"/>
          <p:cNvSpPr/>
          <p:nvPr/>
        </p:nvSpPr>
        <p:spPr>
          <a:xfrm>
            <a:off x="8236129" y="5994442"/>
            <a:ext cx="296862" cy="298450"/>
          </a:xfrm>
          <a:prstGeom prst="upArrow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8047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598" y="438026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smtClean="0">
                <a:solidFill>
                  <a:srgbClr val="0E7392"/>
                </a:solidFill>
                <a:latin typeface="Dosis" panose="02010503020202060003" pitchFamily="2" charset="-18"/>
              </a:rPr>
              <a:t>Dla przypomnienia</a:t>
            </a:r>
            <a:endParaRPr lang="pl-PL" altLang="pl-PL" sz="2800" b="1" smtClean="0">
              <a:solidFill>
                <a:srgbClr val="0E7392"/>
              </a:solidFill>
              <a:latin typeface="Dosis" panose="02010503020202060003" pitchFamily="2" charset="-18"/>
            </a:endParaRPr>
          </a:p>
        </p:txBody>
      </p:sp>
      <p:pic>
        <p:nvPicPr>
          <p:cNvPr id="3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598" y="2909763"/>
            <a:ext cx="2511425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268621" y="3748529"/>
            <a:ext cx="5553103" cy="244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Arial" panose="020B0604020202020204" pitchFamily="34" charset="0"/>
              <a:buNone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Trzeba tak wyregulować wzmacniacze, aby na wyjściach rozgałęźników otrzymać powyższe zalecane poziomy sygnałów.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268622" y="1619691"/>
            <a:ext cx="5046663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marL="215900" indent="-215900"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b="1">
                <a:solidFill>
                  <a:srgbClr val="0D3261"/>
                </a:solidFill>
                <a:latin typeface="Myriad Pro" panose="020B0503030403020204" pitchFamily="34" charset="0"/>
              </a:rPr>
              <a:t> </a:t>
            </a:r>
            <a:r>
              <a:rPr lang="pl-PL" altLang="pl-PL" sz="2400" b="1">
                <a:solidFill>
                  <a:srgbClr val="CC00CC"/>
                </a:solidFill>
                <a:latin typeface="Myriad Pro" panose="020B0503030403020204" pitchFamily="34" charset="0"/>
              </a:rPr>
              <a:t>90 dBµV </a:t>
            </a: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dla radia </a:t>
            </a:r>
            <a:r>
              <a:rPr lang="pl-PL" altLang="pl-PL" sz="2400" b="1">
                <a:solidFill>
                  <a:srgbClr val="CC00CC"/>
                </a:solidFill>
                <a:latin typeface="Myriad Pro" panose="020B0503030403020204" pitchFamily="34" charset="0"/>
              </a:rPr>
              <a:t>UKF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b="1">
                <a:solidFill>
                  <a:srgbClr val="0D3261"/>
                </a:solidFill>
                <a:latin typeface="Myriad Pro" panose="020B0503030403020204" pitchFamily="34" charset="0"/>
              </a:rPr>
              <a:t> </a:t>
            </a:r>
            <a:r>
              <a:rPr lang="pl-PL" altLang="pl-PL" sz="2400" b="1">
                <a:solidFill>
                  <a:srgbClr val="006600"/>
                </a:solidFill>
                <a:latin typeface="Myriad Pro" panose="020B0503030403020204" pitchFamily="34" charset="0"/>
              </a:rPr>
              <a:t>96 dBµV </a:t>
            </a: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dla sygnałów </a:t>
            </a:r>
            <a:r>
              <a:rPr lang="pl-PL" altLang="pl-PL" sz="2400" b="1">
                <a:solidFill>
                  <a:srgbClr val="006600"/>
                </a:solidFill>
                <a:latin typeface="Myriad Pro" panose="020B0503030403020204" pitchFamily="34" charset="0"/>
              </a:rPr>
              <a:t>DVB-T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b="1">
                <a:solidFill>
                  <a:srgbClr val="0D3261"/>
                </a:solidFill>
                <a:latin typeface="Myriad Pro" panose="020B0503030403020204" pitchFamily="34" charset="0"/>
              </a:rPr>
              <a:t> </a:t>
            </a:r>
            <a:r>
              <a:rPr lang="pl-PL" altLang="pl-PL" sz="2400" b="1">
                <a:solidFill>
                  <a:srgbClr val="0000CC"/>
                </a:solidFill>
                <a:latin typeface="Myriad Pro" panose="020B0503030403020204" pitchFamily="34" charset="0"/>
              </a:rPr>
              <a:t>80 dBµV </a:t>
            </a:r>
            <a:r>
              <a:rPr lang="pl-PL" altLang="pl-PL" sz="2400">
                <a:solidFill>
                  <a:srgbClr val="0D3261"/>
                </a:solidFill>
                <a:latin typeface="Myriad Pro" panose="020B0503030403020204" pitchFamily="34" charset="0"/>
              </a:rPr>
              <a:t>dla sygnałów </a:t>
            </a:r>
            <a:r>
              <a:rPr lang="pl-PL" altLang="pl-PL" sz="2400" b="1">
                <a:solidFill>
                  <a:srgbClr val="0000CC"/>
                </a:solidFill>
                <a:latin typeface="Myriad Pro" panose="020B0503030403020204" pitchFamily="34" charset="0"/>
              </a:rPr>
              <a:t>SAT</a:t>
            </a:r>
          </a:p>
        </p:txBody>
      </p:sp>
      <p:sp>
        <p:nvSpPr>
          <p:cNvPr id="6" name="Strzałka w dół 9"/>
          <p:cNvSpPr/>
          <p:nvPr/>
        </p:nvSpPr>
        <p:spPr>
          <a:xfrm>
            <a:off x="2905760" y="1833438"/>
            <a:ext cx="677863" cy="1016000"/>
          </a:xfrm>
          <a:prstGeom prst="downArrow">
            <a:avLst/>
          </a:prstGeom>
          <a:solidFill>
            <a:srgbClr val="66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70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5855" y="828827"/>
            <a:ext cx="8329613" cy="565150"/>
          </a:xfrm>
        </p:spPr>
        <p:txBody>
          <a:bodyPr/>
          <a:lstStyle/>
          <a:p>
            <a:pPr eaLnBrk="1" hangingPunct="1"/>
            <a:r>
              <a:rPr lang="pl-PL" altLang="pl-PL" sz="3200" smtClean="0">
                <a:solidFill>
                  <a:srgbClr val="0E7392"/>
                </a:solidFill>
                <a:latin typeface="Dosis" panose="02010503020202060003" pitchFamily="2" charset="-18"/>
              </a:rPr>
              <a:t>Krok szósty – uruchomienie instalacji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1955855" y="1686201"/>
            <a:ext cx="8087692" cy="4595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 marL="215900" indent="-215900"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 Wykonanie połączeń pomiędzy portami multiswitchowymi a zakończeniami kabli abonenckich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 Wykonanie połączeń w telekomunikacyjnych skrzynkach mieszkaniowych</a:t>
            </a:r>
          </a:p>
          <a:p>
            <a:pPr eaLnBrk="1" hangingPunct="1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pl-PL" altLang="pl-PL" sz="2400" dirty="0">
                <a:solidFill>
                  <a:srgbClr val="0D3261"/>
                </a:solidFill>
                <a:latin typeface="Myriad Pro" panose="020B0503030403020204" pitchFamily="34" charset="0"/>
              </a:rPr>
              <a:t> Montaż gniazd abonenckich RTV-SAT oraz sprawdzenie poziomów sygnałów jako finalne potwierdzenie prawidłowego wykonania instalacji – bez konieczności wielokrotnych regulacji całego systemu i powtarzania pomiarów.</a:t>
            </a:r>
          </a:p>
        </p:txBody>
      </p:sp>
    </p:spTree>
    <p:extLst>
      <p:ext uri="{BB962C8B-B14F-4D97-AF65-F5344CB8AC3E}">
        <p14:creationId xmlns:p14="http://schemas.microsoft.com/office/powerpoint/2010/main" val="359599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676331" y="1023564"/>
            <a:ext cx="6983413" cy="1198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pl-PL" altLang="pl-PL" sz="4800" b="1" dirty="0" smtClean="0">
                <a:solidFill>
                  <a:schemeClr val="bg1"/>
                </a:solidFill>
                <a:latin typeface="Dosis" panose="02010503020202060003" pitchFamily="2" charset="-18"/>
              </a:rPr>
              <a:t>Zapraszamy do współpracy</a:t>
            </a:r>
            <a:endParaRPr lang="pl-PL" altLang="pl-PL" sz="4800" b="1" dirty="0" smtClean="0">
              <a:solidFill>
                <a:schemeClr val="bg1"/>
              </a:solidFill>
              <a:latin typeface="Dosis" panose="02010503020202060003" pitchFamily="2" charset="-18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676331" y="2899989"/>
            <a:ext cx="6526213" cy="2803525"/>
          </a:xfrm>
        </p:spPr>
        <p:txBody>
          <a:bodyPr/>
          <a:lstStyle/>
          <a:p>
            <a:pPr algn="l" eaLnBrk="1" hangingPunct="1">
              <a:lnSpc>
                <a:spcPct val="100000"/>
              </a:lnSpc>
            </a:pPr>
            <a:r>
              <a:rPr lang="pl-PL" altLang="pl-PL" dirty="0" smtClean="0">
                <a:solidFill>
                  <a:schemeClr val="bg1"/>
                </a:solidFill>
                <a:latin typeface="Dosis" panose="02010503020202060003" pitchFamily="2" charset="-18"/>
              </a:rPr>
              <a:t>DIOMAR Sp. z o.o.,   ul. Na Skraju 34,   02-197 Warszawa</a:t>
            </a:r>
          </a:p>
          <a:p>
            <a:pPr algn="l" eaLnBrk="1" hangingPunct="1">
              <a:lnSpc>
                <a:spcPct val="100000"/>
              </a:lnSpc>
            </a:pPr>
            <a:r>
              <a:rPr lang="pl-PL" altLang="pl-PL" u="sng" dirty="0" smtClean="0">
                <a:solidFill>
                  <a:srgbClr val="99CCFF"/>
                </a:solidFill>
                <a:latin typeface="Dosis" panose="02010503020202060003" pitchFamily="2" charset="-18"/>
              </a:rPr>
              <a:t>www.diomar.pl</a:t>
            </a:r>
          </a:p>
          <a:p>
            <a:pPr algn="l" eaLnBrk="1" hangingPunct="1">
              <a:lnSpc>
                <a:spcPct val="100000"/>
              </a:lnSpc>
            </a:pPr>
            <a:endParaRPr lang="pl-PL" altLang="pl-PL" u="sng" dirty="0" smtClean="0">
              <a:solidFill>
                <a:srgbClr val="99CCFF"/>
              </a:solidFill>
              <a:latin typeface="Dosis" panose="02010503020202060003" pitchFamily="2" charset="-18"/>
            </a:endParaRPr>
          </a:p>
          <a:p>
            <a:pPr algn="l" eaLnBrk="1" hangingPunct="1">
              <a:lnSpc>
                <a:spcPct val="100000"/>
              </a:lnSpc>
            </a:pPr>
            <a:r>
              <a:rPr lang="pl-PL" altLang="pl-PL" b="1" dirty="0" smtClean="0">
                <a:solidFill>
                  <a:srgbClr val="99CCFF"/>
                </a:solidFill>
                <a:latin typeface="Dosis" panose="02010503020202060003" pitchFamily="2" charset="-18"/>
              </a:rPr>
              <a:t>          Doradztwo w projektach:      </a:t>
            </a:r>
            <a:r>
              <a:rPr lang="pl-PL" altLang="pl-PL" b="1" dirty="0" smtClean="0">
                <a:solidFill>
                  <a:srgbClr val="99CC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tv@diomar.pl</a:t>
            </a:r>
          </a:p>
          <a:p>
            <a:pPr algn="l" eaLnBrk="1" hangingPunct="1">
              <a:lnSpc>
                <a:spcPct val="100000"/>
              </a:lnSpc>
            </a:pPr>
            <a:endParaRPr lang="pl-PL" altLang="pl-PL" dirty="0" smtClean="0">
              <a:solidFill>
                <a:schemeClr val="bg1"/>
              </a:solidFill>
              <a:latin typeface="Dosis" panose="02010503020202060003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82299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8647" y="509588"/>
            <a:ext cx="7462837" cy="565150"/>
          </a:xfrm>
        </p:spPr>
        <p:txBody>
          <a:bodyPr/>
          <a:lstStyle/>
          <a:p>
            <a:pPr eaLnBrk="1" hangingPunct="1"/>
            <a:r>
              <a:rPr lang="pl-PL" altLang="pl-PL" sz="2800" dirty="0" smtClean="0">
                <a:solidFill>
                  <a:srgbClr val="0E7392"/>
                </a:solidFill>
                <a:latin typeface="Dosis" panose="02010503020202060003" pitchFamily="2" charset="-18"/>
              </a:rPr>
              <a:t>Instalacja antenowa – anteny satelitarne ( 1 )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5345099" y="2421793"/>
            <a:ext cx="6136584" cy="2490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ts val="3500"/>
              </a:lnSpc>
            </a:pP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Dwie anteny satelitarne o średnicy lustra 1,2m</a:t>
            </a:r>
          </a:p>
          <a:p>
            <a:pPr defTabSz="914400" eaLnBrk="1" hangingPunct="1">
              <a:lnSpc>
                <a:spcPts val="3500"/>
              </a:lnSpc>
            </a:pP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Konwertery QUATTRO lub światłowodowe</a:t>
            </a:r>
          </a:p>
          <a:p>
            <a:pPr defTabSz="914400" eaLnBrk="1" hangingPunct="1">
              <a:lnSpc>
                <a:spcPts val="3500"/>
              </a:lnSpc>
            </a:pPr>
            <a:r>
              <a:rPr lang="pl-PL" altLang="pl-PL" sz="2400" dirty="0">
                <a:solidFill>
                  <a:srgbClr val="0D3261"/>
                </a:solidFill>
                <a:latin typeface="Dosis" panose="02010503020202060003" pitchFamily="2" charset="-18"/>
              </a:rPr>
              <a:t>Przykład montażu na stojakach dachowych, zastosowano kotwy chemiczne</a:t>
            </a:r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493" y="1566780"/>
            <a:ext cx="3363912" cy="4200525"/>
          </a:xfrm>
          <a:prstGeom prst="rect">
            <a:avLst/>
          </a:prstGeom>
          <a:noFill/>
          <a:ln w="9525">
            <a:solidFill>
              <a:srgbClr val="0E739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350493" y="5767305"/>
            <a:ext cx="322262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</a:rPr>
              <a:t>foto: </a:t>
            </a:r>
            <a:r>
              <a:rPr lang="pl-PL" altLang="pl-PL" sz="1600">
                <a:solidFill>
                  <a:srgbClr val="0D3261"/>
                </a:solidFill>
                <a:latin typeface="Myriad Pro" panose="020B0503030403020204" pitchFamily="34" charset="0"/>
                <a:hlinkClick r:id="rId4"/>
              </a:rPr>
              <a:t>www.diomar.pl</a:t>
            </a: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  <a:p>
            <a:pPr algn="ctr"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pl-PL" altLang="pl-PL" sz="1600">
              <a:solidFill>
                <a:srgbClr val="0D3261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5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3063</Words>
  <Application>Microsoft Office PowerPoint</Application>
  <PresentationFormat>Widescreen</PresentationFormat>
  <Paragraphs>870</Paragraphs>
  <Slides>84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84</vt:i4>
      </vt:variant>
    </vt:vector>
  </HeadingPairs>
  <TitlesOfParts>
    <vt:vector size="93" baseType="lpstr">
      <vt:lpstr>Arial</vt:lpstr>
      <vt:lpstr>Arial Black</vt:lpstr>
      <vt:lpstr>Calibri</vt:lpstr>
      <vt:lpstr>Calibri Light</vt:lpstr>
      <vt:lpstr>Dosis</vt:lpstr>
      <vt:lpstr>Myriad Pro</vt:lpstr>
      <vt:lpstr>Verdana</vt:lpstr>
      <vt:lpstr>Wingdings</vt:lpstr>
      <vt:lpstr>Office Theme</vt:lpstr>
      <vt:lpstr> Zasady projektowania i budowy multiswitchowych  instalacji telewizyjnych</vt:lpstr>
      <vt:lpstr>Cel wykonania budynkowej instalacji RTV-SAT</vt:lpstr>
      <vt:lpstr>Co zrobić z wadliwym projektem?</vt:lpstr>
      <vt:lpstr>Podstawowe wymagania techniczne</vt:lpstr>
      <vt:lpstr>Podstawowe wymagania funkcjonalne</vt:lpstr>
      <vt:lpstr>Instalacja antenowa – sygnały naziemne ( 1 )</vt:lpstr>
      <vt:lpstr>Instalacja antenowa – sygnały naziemne ( 2 )</vt:lpstr>
      <vt:lpstr>Instalacja antenowa – maszt poza budynkiem</vt:lpstr>
      <vt:lpstr>Instalacja antenowa – anteny satelitarne ( 1 )</vt:lpstr>
      <vt:lpstr>Sumowanie sygnałów RTV-SAT</vt:lpstr>
      <vt:lpstr>Instalacja antenowa – anteny satelitarne ( 2 )</vt:lpstr>
      <vt:lpstr>Ogrzewanie luster anten satelitarnych </vt:lpstr>
      <vt:lpstr>Ogrzewanie luster anten satelitarnych</vt:lpstr>
      <vt:lpstr>Jakość instalacji antenowej</vt:lpstr>
      <vt:lpstr>Brak skutecznej ochrony może drogo kosztować</vt:lpstr>
      <vt:lpstr>Ochrona odgromowa instalacji antenowej</vt:lpstr>
      <vt:lpstr>Ochrona przed przepięciami</vt:lpstr>
      <vt:lpstr>Ochronniki 10/350µs skuteczna ochrona</vt:lpstr>
      <vt:lpstr>Skrzynka z ochronnikami zamiast „fajki na kable”</vt:lpstr>
      <vt:lpstr>Podstawowe zasady wykonania instalacji multiswitchowej</vt:lpstr>
      <vt:lpstr>Multiswitch aktywny</vt:lpstr>
      <vt:lpstr>Multiswitch pasywny</vt:lpstr>
      <vt:lpstr>PowerPoint Presentation</vt:lpstr>
      <vt:lpstr>Graniczne poziomy sygnałów w gniazdach RTV-SAT</vt:lpstr>
      <vt:lpstr>Tłumienie sygnałów przez kabel współosiowy RG6</vt:lpstr>
      <vt:lpstr>Tłumienie sygnałów przez kabel współosiowy RG6</vt:lpstr>
      <vt:lpstr>Tłumienie kabla RG6 dla potrzeb obliczeń</vt:lpstr>
      <vt:lpstr>Jak wyregulować instalację multiswitchową</vt:lpstr>
      <vt:lpstr>Zalecane poziomy sygnałów na wejściu</vt:lpstr>
      <vt:lpstr>Poziomy sygnałów na wyjściu multiswitchy</vt:lpstr>
      <vt:lpstr>Poziomy sygnałów na wyjściach abonenckich</vt:lpstr>
      <vt:lpstr>Poziomy sygnałów na końcach kabli RG6</vt:lpstr>
      <vt:lpstr>Poziomy sygnałów na końcach kabli RG6</vt:lpstr>
      <vt:lpstr>Poziomy sygnałów przed gniazdem abonenckim</vt:lpstr>
      <vt:lpstr>Poziomy sygnałów przed gniazdem RTV-SAT</vt:lpstr>
      <vt:lpstr>Poziomy sygnałów na końcach kabli RG6</vt:lpstr>
      <vt:lpstr>Poziomy sygnałów na wyjściach RTV-SAT</vt:lpstr>
      <vt:lpstr>Porównanie z limitami normy PN-IEC 60728-1</vt:lpstr>
      <vt:lpstr>A gdyby kable RG6 były bardzo krótkie??? </vt:lpstr>
      <vt:lpstr>Wcześniej przyjęte zostało tłumienie kabla RG6…</vt:lpstr>
      <vt:lpstr>Porównanie z limitami normy PN-IEC 60728-1</vt:lpstr>
      <vt:lpstr>Krótkie podsumowanie </vt:lpstr>
      <vt:lpstr>Przykłady projektów instalacji RTV-SAT</vt:lpstr>
      <vt:lpstr>Przykłady projektów instalacji RTV-SAT</vt:lpstr>
      <vt:lpstr>PowerPoint Presentation</vt:lpstr>
      <vt:lpstr>PowerPoint Presentation</vt:lpstr>
      <vt:lpstr>Projektowanie systemu multiswitchowego</vt:lpstr>
      <vt:lpstr>Przykładowy projekt systemu multiswitchowego</vt:lpstr>
      <vt:lpstr>Dystrybucja sygnałów po kablach współosiowych </vt:lpstr>
      <vt:lpstr>Obliczenie liczby portów multiswitchowych</vt:lpstr>
      <vt:lpstr>Przeliczenie na kaskady multiswitchy</vt:lpstr>
      <vt:lpstr>Dobór rozgałęźników sygnałów RTV-SAT</vt:lpstr>
      <vt:lpstr>Dobór odgałęźników i wzmacniaczy RTV-SAT</vt:lpstr>
      <vt:lpstr>Kolejny projekt systemu multiswitchowego</vt:lpstr>
      <vt:lpstr>PowerPoint Presentation</vt:lpstr>
      <vt:lpstr>PowerPoint Presentation</vt:lpstr>
      <vt:lpstr>Krok drugi - dobór ilości multiswitchy</vt:lpstr>
      <vt:lpstr>Zalety podzielenia instalacji multiswitchowej na małe kasdady</vt:lpstr>
      <vt:lpstr>Dobór splitterów  RTV - SAT</vt:lpstr>
      <vt:lpstr>Dobór wzmacniaczy</vt:lpstr>
      <vt:lpstr>Odbiorniki optyczne jako źródło sygnałów RTV-SAT</vt:lpstr>
      <vt:lpstr>PowerPoint Presentation</vt:lpstr>
      <vt:lpstr>System multiswitchowy w mechanice stojaka 19” </vt:lpstr>
      <vt:lpstr>System RACK-SAT to kompletne rozwiązanie</vt:lpstr>
      <vt:lpstr>Zakończenie kabli RG6 z lokali mieszkalnych</vt:lpstr>
      <vt:lpstr>Zakończenie kabli RG6 z lokali mieszkalnych</vt:lpstr>
      <vt:lpstr>Montaż kaskad multiswitchy</vt:lpstr>
      <vt:lpstr>Montaż kaskad multiswitchy</vt:lpstr>
      <vt:lpstr>Wzmacniacz RTV-SAT i rozgałęźniki sygnałów</vt:lpstr>
      <vt:lpstr>Wzmacniacz RTV-SAT i rozgałęźniki sygnałów</vt:lpstr>
      <vt:lpstr>7-krotne rozgałęźniki sygnałów</vt:lpstr>
      <vt:lpstr>Szuflada na odbiorniki optyczne</vt:lpstr>
      <vt:lpstr>Szuflada na odbiorniki optyczne</vt:lpstr>
      <vt:lpstr>Ten sam projekt systemu multiswitchowego – realizacja w systemie RACK-SAT</vt:lpstr>
      <vt:lpstr>System multiswitchowy WISI w mechanice RACK-SAT</vt:lpstr>
      <vt:lpstr>Krok pierwszy – zakończenie kabli abonenckich na panelach przełącznic</vt:lpstr>
      <vt:lpstr>Krok drugi – dobór kaskad multiswitchy</vt:lpstr>
      <vt:lpstr>Krok drugi – dobór kaskad multiswitchy</vt:lpstr>
      <vt:lpstr>Krok trzeci – dobór splitterów i wzmacniaczy</vt:lpstr>
      <vt:lpstr>Krok czwarty – odbiorniki optyczne lub sieć dystrybucyjna</vt:lpstr>
      <vt:lpstr>Krok piąty – regulacja wzmacniaczy, pomiar za splitterami</vt:lpstr>
      <vt:lpstr>Dla przypomnienia</vt:lpstr>
      <vt:lpstr>Krok szósty – uruchomienie instalacji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Przykładowa prezentacja</dc:title>
  <dc:creator>W8inG4DeatH</dc:creator>
  <cp:lastModifiedBy>W8inG4DeatH</cp:lastModifiedBy>
  <cp:revision>97</cp:revision>
  <dcterms:created xsi:type="dcterms:W3CDTF">2015-01-08T21:08:19Z</dcterms:created>
  <dcterms:modified xsi:type="dcterms:W3CDTF">2016-04-25T09:39:06Z</dcterms:modified>
</cp:coreProperties>
</file>