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57" r:id="rId7"/>
    <p:sldId id="263" r:id="rId8"/>
    <p:sldId id="264" r:id="rId9"/>
    <p:sldId id="265" r:id="rId10"/>
    <p:sldId id="261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3261"/>
    <a:srgbClr val="0E73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9319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5599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38744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5975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0223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9547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8364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483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16324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093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631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1780C-1330-4D88-899A-097E3DDEC09E}" type="datetimeFigureOut">
              <a:rPr lang="pl-PL" smtClean="0"/>
              <a:t>2016-04-25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D4C5C-6749-479B-AB14-166F99F090D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0109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st.pl/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t.pl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t.pl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t.pl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iomar.pl/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http://www.diomar.pl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iomar.pl/" TargetMode="External"/><Relationship Id="rId5" Type="http://schemas.openxmlformats.org/officeDocument/2006/relationships/image" Target="../media/image21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iomar.pl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t.pl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0/01/Global_Lightning_Frequency.jpg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t.pl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t.pl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t.pl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t.pl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omar.pl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iomar.pl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ectrical-engineering-portal.com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ectrical-engineering-portal.com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t.pl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rst.pl/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t.pl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65116" y="983989"/>
            <a:ext cx="7419975" cy="2101118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pl-PL" sz="4800" b="1" dirty="0" smtClean="0">
                <a:solidFill>
                  <a:schemeClr val="bg1"/>
                </a:solidFill>
                <a:latin typeface="Dosis" panose="02010503020202060003" pitchFamily="2" charset="-18"/>
              </a:rPr>
              <a:t>Przykładowe </a:t>
            </a:r>
            <a:r>
              <a:rPr lang="pl-PL" sz="4800" b="1" dirty="0" smtClean="0">
                <a:solidFill>
                  <a:schemeClr val="bg1"/>
                </a:solidFill>
                <a:latin typeface="Dosis" panose="02010503020202060003" pitchFamily="2" charset="-18"/>
              </a:rPr>
              <a:t>rozwiązania ochrony odgromowej, ochrona odgromowa pól antenowych</a:t>
            </a:r>
            <a:endParaRPr lang="pl-PL" sz="4800" b="1" dirty="0">
              <a:solidFill>
                <a:schemeClr val="bg1"/>
              </a:solidFill>
              <a:latin typeface="Dosis" panose="02010503020202060003" pitchFamily="2" charset="-1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65116" y="3742580"/>
            <a:ext cx="6856413" cy="2187575"/>
          </a:xfrm>
        </p:spPr>
        <p:txBody>
          <a:bodyPr>
            <a:normAutofit lnSpcReduction="10000"/>
          </a:bodyPr>
          <a:lstStyle/>
          <a:p>
            <a:pPr algn="l" eaLnBrk="1" hangingPunct="1">
              <a:lnSpc>
                <a:spcPct val="100000"/>
              </a:lnSpc>
            </a:pPr>
            <a:r>
              <a:rPr lang="pl-PL" altLang="pl-PL" dirty="0" smtClean="0">
                <a:solidFill>
                  <a:schemeClr val="bg1"/>
                </a:solidFill>
                <a:latin typeface="Dosis" panose="02010503020202060003" pitchFamily="2" charset="-18"/>
              </a:rPr>
              <a:t>Wojciech Sosiński - wiceprezes PIRC</a:t>
            </a:r>
          </a:p>
          <a:p>
            <a:pPr algn="l" eaLnBrk="1" hangingPunct="1">
              <a:lnSpc>
                <a:spcPct val="100000"/>
              </a:lnSpc>
            </a:pPr>
            <a:r>
              <a:rPr lang="pl-PL" altLang="pl-PL" u="sng" dirty="0" smtClean="0">
                <a:solidFill>
                  <a:srgbClr val="99CCFF"/>
                </a:solidFill>
                <a:latin typeface="Dosis" panose="02010503020202060003" pitchFamily="2" charset="-18"/>
              </a:rPr>
              <a:t>info@diomar.pl</a:t>
            </a:r>
          </a:p>
          <a:p>
            <a:pPr algn="l" eaLnBrk="1" hangingPunct="1">
              <a:lnSpc>
                <a:spcPct val="100000"/>
              </a:lnSpc>
            </a:pPr>
            <a:endParaRPr lang="pl-PL" altLang="pl-PL" sz="1600" u="sng" dirty="0" smtClean="0">
              <a:solidFill>
                <a:srgbClr val="99CCFF"/>
              </a:solidFill>
              <a:latin typeface="Dosis" panose="02010503020202060003" pitchFamily="2" charset="-18"/>
            </a:endParaRPr>
          </a:p>
          <a:p>
            <a:pPr algn="l" eaLnBrk="1" hangingPunct="1">
              <a:lnSpc>
                <a:spcPct val="100000"/>
              </a:lnSpc>
            </a:pPr>
            <a:r>
              <a:rPr lang="pl-PL" altLang="pl-PL" dirty="0" smtClean="0">
                <a:solidFill>
                  <a:schemeClr val="bg1"/>
                </a:solidFill>
                <a:latin typeface="Dosis" panose="02010503020202060003" pitchFamily="2" charset="-18"/>
              </a:rPr>
              <a:t>DIOMAR Sp. z o.o.,   ul. Na Skraju 34,   02-197 Warszawa</a:t>
            </a:r>
          </a:p>
          <a:p>
            <a:pPr algn="l" eaLnBrk="1" hangingPunct="1">
              <a:lnSpc>
                <a:spcPct val="100000"/>
              </a:lnSpc>
            </a:pPr>
            <a:r>
              <a:rPr lang="pl-PL" altLang="pl-PL" u="sng" dirty="0" smtClean="0">
                <a:solidFill>
                  <a:srgbClr val="99CCFF"/>
                </a:solidFill>
                <a:latin typeface="Dosis" panose="02010503020202060003" pitchFamily="2" charset="-18"/>
              </a:rPr>
              <a:t>www.diomar.pl</a:t>
            </a:r>
          </a:p>
          <a:p>
            <a:pPr algn="l" eaLnBrk="1" hangingPunct="1">
              <a:lnSpc>
                <a:spcPct val="100000"/>
              </a:lnSpc>
            </a:pPr>
            <a:endParaRPr lang="pl-PL" altLang="pl-PL" dirty="0" smtClean="0">
              <a:solidFill>
                <a:schemeClr val="bg1"/>
              </a:solidFill>
              <a:latin typeface="Dosis" panose="02010503020202060003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36047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12" y="1220967"/>
            <a:ext cx="8329612" cy="565150"/>
          </a:xfrm>
        </p:spPr>
        <p:txBody>
          <a:bodyPr/>
          <a:lstStyle/>
          <a:p>
            <a:pPr eaLnBrk="1" hangingPunct="1"/>
            <a:r>
              <a:rPr lang="pl-PL" altLang="pl-PL" sz="3200" b="1" smtClean="0">
                <a:solidFill>
                  <a:srgbClr val="0E7392"/>
                </a:solidFill>
                <a:latin typeface="Dosis" panose="02010503020202060003" pitchFamily="2" charset="-18"/>
              </a:rPr>
              <a:t>Instalacja odgromowa i uziemiająca budynku</a:t>
            </a:r>
            <a:endParaRPr lang="pl-PL" altLang="pl-PL" sz="3200" smtClean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042312" y="2238665"/>
            <a:ext cx="7880916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Instalacje te służą ochronie ludzi i mienia, ale niewielu inwestorów indywidualnych decyduje się na ich wykonanie </a:t>
            </a: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  <a:cs typeface="Tahoma" panose="020B0604030504040204" pitchFamily="34" charset="0"/>
              </a:rPr>
              <a:t>–</a:t>
            </a: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 brak świadomości</a:t>
            </a:r>
          </a:p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Prawidłowe wykonanie instalacji odgromowej i uziemiającej wymaga projektu opracowanego przez uprawnionego projektanta</a:t>
            </a:r>
          </a:p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Prace instalacyjne powinny być wykonane przez uprawnionego elektryka i powinny być zakończone odpowiednimi pomiarami</a:t>
            </a:r>
            <a:endParaRPr lang="pl-PL" altLang="pl-PL" sz="2585" dirty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91426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8990" y="493685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Tworzenie stref ochronnych</a:t>
            </a:r>
          </a:p>
        </p:txBody>
      </p:sp>
      <p:pic>
        <p:nvPicPr>
          <p:cNvPr id="3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320" y="1347827"/>
            <a:ext cx="6226175" cy="4246563"/>
          </a:xfrm>
          <a:prstGeom prst="rect">
            <a:avLst/>
          </a:prstGeom>
          <a:noFill/>
          <a:ln w="9525">
            <a:solidFill>
              <a:srgbClr val="B2B2B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4549" y="517540"/>
            <a:ext cx="7462837" cy="565150"/>
          </a:xfrm>
        </p:spPr>
        <p:txBody>
          <a:bodyPr/>
          <a:lstStyle/>
          <a:p>
            <a:pPr eaLnBrk="1" hangingPunct="1"/>
            <a:r>
              <a:rPr lang="pl-PL" altLang="pl-PL" sz="2800" smtClean="0">
                <a:solidFill>
                  <a:srgbClr val="0E7392"/>
                </a:solidFill>
                <a:latin typeface="Dosis" panose="02010503020202060003" pitchFamily="2" charset="-18"/>
              </a:rPr>
              <a:t>Instalacja odgromowa na dachu budynku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874" y="1679424"/>
            <a:ext cx="3200400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upa 11"/>
          <p:cNvGrpSpPr>
            <a:grpSpLocks/>
          </p:cNvGrpSpPr>
          <p:nvPr/>
        </p:nvGrpSpPr>
        <p:grpSpPr bwMode="auto">
          <a:xfrm>
            <a:off x="7591943" y="3010923"/>
            <a:ext cx="2357437" cy="2328862"/>
            <a:chOff x="6143636" y="3697338"/>
            <a:chExt cx="2357454" cy="2522798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9388" y="3697338"/>
              <a:ext cx="2071702" cy="2522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3636" y="3786190"/>
              <a:ext cx="1181100" cy="106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142053" y="1679424"/>
            <a:ext cx="5041900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Odprowadzenie ładunku musi nastąpić najkrótszą drogą</a:t>
            </a:r>
          </a:p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Zwody poziome i pionowe muszą być odsunięte od innych instalacji</a:t>
            </a:r>
          </a:p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Instalacja odgromowa i uziemiająca mogą być połączone tylko do    wspólnego uziomu</a:t>
            </a:r>
            <a:endParaRPr lang="pl-PL" altLang="pl-PL" sz="2585" dirty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22886" y="4952848"/>
            <a:ext cx="37433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6"/>
              </a:rPr>
              <a:t>www.rst.pl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6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346" y="492772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Ochrona urządzeń na dachu budynku</a:t>
            </a: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3766764" y="3908025"/>
            <a:ext cx="3797300" cy="1758949"/>
            <a:chOff x="300" y="1963"/>
            <a:chExt cx="2392" cy="1200"/>
          </a:xfrm>
        </p:grpSpPr>
        <p:sp>
          <p:nvSpPr>
            <p:cNvPr id="4" name="Text Box 22"/>
            <p:cNvSpPr txBox="1">
              <a:spLocks noChangeArrowheads="1"/>
            </p:cNvSpPr>
            <p:nvPr/>
          </p:nvSpPr>
          <p:spPr bwMode="auto">
            <a:xfrm>
              <a:off x="300" y="1963"/>
              <a:ext cx="93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992" tIns="42497" rIns="84992" bIns="42497">
              <a:spAutoFit/>
            </a:bodyPr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r>
                <a:rPr lang="pl-PL" altLang="pl-PL" sz="2215" dirty="0" smtClean="0">
                  <a:solidFill>
                    <a:prstClr val="black"/>
                  </a:solidFill>
                </a:rPr>
                <a:t>s &gt; d</a:t>
              </a:r>
            </a:p>
          </p:txBody>
        </p:sp>
        <p:sp>
          <p:nvSpPr>
            <p:cNvPr id="5" name="Text Box 23"/>
            <p:cNvSpPr txBox="1">
              <a:spLocks noChangeArrowheads="1"/>
            </p:cNvSpPr>
            <p:nvPr/>
          </p:nvSpPr>
          <p:spPr bwMode="auto">
            <a:xfrm>
              <a:off x="434" y="2581"/>
              <a:ext cx="2258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4992" tIns="42497" rIns="84992" bIns="42497">
              <a:spAutoFit/>
            </a:bodyPr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r>
                <a:rPr lang="pl-PL" altLang="pl-PL" sz="1662" dirty="0" smtClean="0">
                  <a:solidFill>
                    <a:prstClr val="black"/>
                  </a:solidFill>
                </a:rPr>
                <a:t>d – odstęp bezpieczny</a:t>
              </a:r>
            </a:p>
            <a:p>
              <a:pPr defTabSz="844083" eaLnBrk="1" hangingPunct="1">
                <a:defRPr/>
              </a:pPr>
              <a:r>
                <a:rPr lang="pl-PL" altLang="pl-PL" sz="1662" dirty="0" smtClean="0">
                  <a:solidFill>
                    <a:prstClr val="black"/>
                  </a:solidFill>
                </a:rPr>
                <a:t>      wg </a:t>
              </a:r>
              <a:r>
                <a:rPr lang="pl-PL" altLang="pl-PL" sz="1662" dirty="0" smtClean="0">
                  <a:solidFill>
                    <a:prstClr val="black"/>
                  </a:solidFill>
                  <a:cs typeface="Times New Roman" panose="02020603050405020304" pitchFamily="18" charset="0"/>
                </a:rPr>
                <a:t>PN-IEC 61024-1:2001</a:t>
              </a:r>
              <a:r>
                <a:rPr lang="pl-PL" altLang="pl-PL" sz="1662" dirty="0" smtClean="0">
                  <a:solidFill>
                    <a:prstClr val="black"/>
                  </a:solidFill>
                </a:rPr>
                <a:t> </a:t>
              </a:r>
            </a:p>
            <a:p>
              <a:pPr defTabSz="844083" eaLnBrk="1" hangingPunct="1">
                <a:defRPr/>
              </a:pPr>
              <a:r>
                <a:rPr lang="pl-PL" altLang="pl-PL" sz="1662" dirty="0" smtClean="0">
                  <a:solidFill>
                    <a:prstClr val="black"/>
                  </a:solidFill>
                  <a:latin typeface="Symbol" panose="05050102010706020507" pitchFamily="18" charset="2"/>
                </a:rPr>
                <a:t>a</a:t>
              </a:r>
              <a:r>
                <a:rPr lang="pl-PL" altLang="pl-PL" sz="1662" dirty="0" smtClean="0">
                  <a:solidFill>
                    <a:prstClr val="black"/>
                  </a:solidFill>
                </a:rPr>
                <a:t> – kąt osłonowy</a:t>
              </a:r>
            </a:p>
          </p:txBody>
        </p:sp>
      </p:grpSp>
      <p:grpSp>
        <p:nvGrpSpPr>
          <p:cNvPr id="6" name="Grupa 41"/>
          <p:cNvGrpSpPr>
            <a:grpSpLocks/>
          </p:cNvGrpSpPr>
          <p:nvPr/>
        </p:nvGrpSpPr>
        <p:grpSpPr bwMode="auto">
          <a:xfrm>
            <a:off x="3142876" y="1544638"/>
            <a:ext cx="4803775" cy="2873375"/>
            <a:chOff x="561975" y="965200"/>
            <a:chExt cx="4803776" cy="3113088"/>
          </a:xfrm>
        </p:grpSpPr>
        <p:grpSp>
          <p:nvGrpSpPr>
            <p:cNvPr id="7" name="Group 7"/>
            <p:cNvGrpSpPr>
              <a:grpSpLocks/>
            </p:cNvGrpSpPr>
            <p:nvPr/>
          </p:nvGrpSpPr>
          <p:grpSpPr bwMode="auto">
            <a:xfrm>
              <a:off x="561975" y="968375"/>
              <a:ext cx="1404938" cy="1998663"/>
              <a:chOff x="354" y="682"/>
              <a:chExt cx="885" cy="1259"/>
            </a:xfrm>
          </p:grpSpPr>
          <p:sp>
            <p:nvSpPr>
              <p:cNvPr id="27" name="Freeform 8"/>
              <p:cNvSpPr>
                <a:spLocks/>
              </p:cNvSpPr>
              <p:nvPr/>
            </p:nvSpPr>
            <p:spPr bwMode="auto">
              <a:xfrm>
                <a:off x="911" y="1870"/>
                <a:ext cx="328" cy="73"/>
              </a:xfrm>
              <a:custGeom>
                <a:avLst/>
                <a:gdLst>
                  <a:gd name="T0" fmla="*/ 0 w 328"/>
                  <a:gd name="T1" fmla="*/ 71 h 72"/>
                  <a:gd name="T2" fmla="*/ 328 w 328"/>
                  <a:gd name="T3" fmla="*/ 72 h 72"/>
                  <a:gd name="T4" fmla="*/ 328 w 328"/>
                  <a:gd name="T5" fmla="*/ 39 h 72"/>
                  <a:gd name="T6" fmla="*/ 234 w 328"/>
                  <a:gd name="T7" fmla="*/ 0 h 72"/>
                  <a:gd name="T8" fmla="*/ 84 w 328"/>
                  <a:gd name="T9" fmla="*/ 0 h 72"/>
                  <a:gd name="T10" fmla="*/ 0 w 328"/>
                  <a:gd name="T11" fmla="*/ 35 h 72"/>
                  <a:gd name="T12" fmla="*/ 0 w 328"/>
                  <a:gd name="T13" fmla="*/ 71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8"/>
                  <a:gd name="T22" fmla="*/ 0 h 72"/>
                  <a:gd name="T23" fmla="*/ 328 w 328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8" h="72">
                    <a:moveTo>
                      <a:pt x="0" y="71"/>
                    </a:moveTo>
                    <a:lnTo>
                      <a:pt x="328" y="72"/>
                    </a:lnTo>
                    <a:lnTo>
                      <a:pt x="328" y="39"/>
                    </a:lnTo>
                    <a:cubicBezTo>
                      <a:pt x="312" y="27"/>
                      <a:pt x="275" y="6"/>
                      <a:pt x="234" y="0"/>
                    </a:cubicBezTo>
                    <a:lnTo>
                      <a:pt x="84" y="0"/>
                    </a:lnTo>
                    <a:cubicBezTo>
                      <a:pt x="45" y="6"/>
                      <a:pt x="14" y="23"/>
                      <a:pt x="0" y="35"/>
                    </a:cubicBez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808080"/>
              </a:solidFill>
              <a:ln w="635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84992" tIns="42497" rIns="84992" bIns="42497"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Rectangle 9"/>
              <p:cNvSpPr>
                <a:spLocks noChangeArrowheads="1"/>
              </p:cNvSpPr>
              <p:nvPr/>
            </p:nvSpPr>
            <p:spPr bwMode="auto">
              <a:xfrm>
                <a:off x="1058" y="682"/>
                <a:ext cx="29" cy="1178"/>
              </a:xfrm>
              <a:prstGeom prst="rect">
                <a:avLst/>
              </a:prstGeom>
              <a:solidFill>
                <a:srgbClr val="6666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84992" tIns="42497" rIns="84992" bIns="42497" anchor="ctr"/>
              <a:lstStyle>
                <a:lvl1pPr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defTabSz="844083" eaLnBrk="1" hangingPunct="1">
                  <a:defRPr/>
                </a:pPr>
                <a:endParaRPr lang="pl-PL" altLang="pl-PL" sz="2308" smtClean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" name="Rectangle 10"/>
              <p:cNvSpPr>
                <a:spLocks noChangeArrowheads="1"/>
              </p:cNvSpPr>
              <p:nvPr/>
            </p:nvSpPr>
            <p:spPr bwMode="auto">
              <a:xfrm>
                <a:off x="1032" y="1742"/>
                <a:ext cx="75" cy="76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4992" tIns="42497" rIns="84992" bIns="42497" anchor="ctr"/>
              <a:lstStyle>
                <a:lvl1pPr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defTabSz="844083" eaLnBrk="1" hangingPunct="1">
                  <a:defRPr/>
                </a:pPr>
                <a:endParaRPr lang="pl-PL" altLang="pl-PL" sz="2308" smtClean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" name="Freeform 11"/>
              <p:cNvSpPr>
                <a:spLocks/>
              </p:cNvSpPr>
              <p:nvPr/>
            </p:nvSpPr>
            <p:spPr bwMode="auto">
              <a:xfrm>
                <a:off x="354" y="1781"/>
                <a:ext cx="697" cy="96"/>
              </a:xfrm>
              <a:custGeom>
                <a:avLst/>
                <a:gdLst>
                  <a:gd name="T0" fmla="*/ 697 w 697"/>
                  <a:gd name="T1" fmla="*/ 3 h 96"/>
                  <a:gd name="T2" fmla="*/ 522 w 697"/>
                  <a:gd name="T3" fmla="*/ 0 h 96"/>
                  <a:gd name="T4" fmla="*/ 420 w 697"/>
                  <a:gd name="T5" fmla="*/ 96 h 96"/>
                  <a:gd name="T6" fmla="*/ 0 w 697"/>
                  <a:gd name="T7" fmla="*/ 96 h 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97"/>
                  <a:gd name="T13" fmla="*/ 0 h 96"/>
                  <a:gd name="T14" fmla="*/ 697 w 697"/>
                  <a:gd name="T15" fmla="*/ 96 h 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97" h="96">
                    <a:moveTo>
                      <a:pt x="697" y="3"/>
                    </a:moveTo>
                    <a:lnTo>
                      <a:pt x="522" y="0"/>
                    </a:lnTo>
                    <a:lnTo>
                      <a:pt x="420" y="96"/>
                    </a:lnTo>
                    <a:lnTo>
                      <a:pt x="0" y="96"/>
                    </a:lnTo>
                  </a:path>
                </a:pathLst>
              </a:custGeom>
              <a:noFill/>
              <a:ln w="12700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4992" tIns="42497" rIns="84992" bIns="42497"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Group 12"/>
            <p:cNvGrpSpPr>
              <a:grpSpLocks/>
            </p:cNvGrpSpPr>
            <p:nvPr/>
          </p:nvGrpSpPr>
          <p:grpSpPr bwMode="auto">
            <a:xfrm>
              <a:off x="1414463" y="965200"/>
              <a:ext cx="2595562" cy="2009775"/>
              <a:chOff x="891" y="680"/>
              <a:chExt cx="1635" cy="1266"/>
            </a:xfrm>
          </p:grpSpPr>
          <p:sp>
            <p:nvSpPr>
              <p:cNvPr id="22" name="Line 13"/>
              <p:cNvSpPr>
                <a:spLocks noChangeShapeType="1"/>
              </p:cNvSpPr>
              <p:nvPr/>
            </p:nvSpPr>
            <p:spPr bwMode="auto">
              <a:xfrm>
                <a:off x="1083" y="680"/>
                <a:ext cx="1443" cy="12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84992" tIns="42497" rIns="84992" bIns="42497"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891" y="781"/>
                <a:ext cx="534" cy="271"/>
              </a:xfrm>
              <a:custGeom>
                <a:avLst/>
                <a:gdLst>
                  <a:gd name="T0" fmla="*/ 0 w 534"/>
                  <a:gd name="T1" fmla="*/ 225 h 271"/>
                  <a:gd name="T2" fmla="*/ 68 w 534"/>
                  <a:gd name="T3" fmla="*/ 256 h 271"/>
                  <a:gd name="T4" fmla="*/ 135 w 534"/>
                  <a:gd name="T5" fmla="*/ 268 h 271"/>
                  <a:gd name="T6" fmla="*/ 200 w 534"/>
                  <a:gd name="T7" fmla="*/ 270 h 271"/>
                  <a:gd name="T8" fmla="*/ 261 w 534"/>
                  <a:gd name="T9" fmla="*/ 262 h 271"/>
                  <a:gd name="T10" fmla="*/ 318 w 534"/>
                  <a:gd name="T11" fmla="*/ 244 h 271"/>
                  <a:gd name="T12" fmla="*/ 374 w 534"/>
                  <a:gd name="T13" fmla="*/ 216 h 271"/>
                  <a:gd name="T14" fmla="*/ 428 w 534"/>
                  <a:gd name="T15" fmla="*/ 174 h 271"/>
                  <a:gd name="T16" fmla="*/ 477 w 534"/>
                  <a:gd name="T17" fmla="*/ 121 h 271"/>
                  <a:gd name="T18" fmla="*/ 510 w 534"/>
                  <a:gd name="T19" fmla="*/ 64 h 271"/>
                  <a:gd name="T20" fmla="*/ 534 w 534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4"/>
                  <a:gd name="T34" fmla="*/ 0 h 271"/>
                  <a:gd name="T35" fmla="*/ 534 w 534"/>
                  <a:gd name="T36" fmla="*/ 271 h 27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4" h="271">
                    <a:moveTo>
                      <a:pt x="0" y="225"/>
                    </a:moveTo>
                    <a:cubicBezTo>
                      <a:pt x="11" y="230"/>
                      <a:pt x="46" y="249"/>
                      <a:pt x="68" y="256"/>
                    </a:cubicBezTo>
                    <a:cubicBezTo>
                      <a:pt x="90" y="263"/>
                      <a:pt x="113" y="266"/>
                      <a:pt x="135" y="268"/>
                    </a:cubicBezTo>
                    <a:cubicBezTo>
                      <a:pt x="157" y="270"/>
                      <a:pt x="179" y="271"/>
                      <a:pt x="200" y="270"/>
                    </a:cubicBezTo>
                    <a:cubicBezTo>
                      <a:pt x="221" y="269"/>
                      <a:pt x="241" y="266"/>
                      <a:pt x="261" y="262"/>
                    </a:cubicBezTo>
                    <a:cubicBezTo>
                      <a:pt x="281" y="258"/>
                      <a:pt x="299" y="252"/>
                      <a:pt x="318" y="244"/>
                    </a:cubicBezTo>
                    <a:cubicBezTo>
                      <a:pt x="337" y="236"/>
                      <a:pt x="356" y="228"/>
                      <a:pt x="374" y="216"/>
                    </a:cubicBezTo>
                    <a:cubicBezTo>
                      <a:pt x="392" y="204"/>
                      <a:pt x="411" y="190"/>
                      <a:pt x="428" y="174"/>
                    </a:cubicBezTo>
                    <a:cubicBezTo>
                      <a:pt x="445" y="158"/>
                      <a:pt x="463" y="139"/>
                      <a:pt x="477" y="121"/>
                    </a:cubicBezTo>
                    <a:cubicBezTo>
                      <a:pt x="491" y="103"/>
                      <a:pt x="501" y="84"/>
                      <a:pt x="510" y="64"/>
                    </a:cubicBezTo>
                    <a:cubicBezTo>
                      <a:pt x="519" y="44"/>
                      <a:pt x="529" y="13"/>
                      <a:pt x="534" y="0"/>
                    </a:cubicBezTo>
                  </a:path>
                </a:pathLst>
              </a:custGeom>
              <a:noFill/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84992" tIns="42497" rIns="84992" bIns="42497"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1358" y="851"/>
                <a:ext cx="63" cy="66"/>
              </a:xfrm>
              <a:custGeom>
                <a:avLst/>
                <a:gdLst>
                  <a:gd name="T0" fmla="*/ 0 w 63"/>
                  <a:gd name="T1" fmla="*/ 66 h 66"/>
                  <a:gd name="T2" fmla="*/ 10 w 63"/>
                  <a:gd name="T3" fmla="*/ 0 h 66"/>
                  <a:gd name="T4" fmla="*/ 63 w 63"/>
                  <a:gd name="T5" fmla="*/ 32 h 66"/>
                  <a:gd name="T6" fmla="*/ 0 w 63"/>
                  <a:gd name="T7" fmla="*/ 66 h 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66"/>
                  <a:gd name="T14" fmla="*/ 63 w 63"/>
                  <a:gd name="T15" fmla="*/ 66 h 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66">
                    <a:moveTo>
                      <a:pt x="0" y="66"/>
                    </a:moveTo>
                    <a:lnTo>
                      <a:pt x="10" y="0"/>
                    </a:lnTo>
                    <a:lnTo>
                      <a:pt x="63" y="32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84992" tIns="42497" rIns="84992" bIns="42497"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 rot="-7087480">
                <a:off x="977" y="1007"/>
                <a:ext cx="63" cy="66"/>
              </a:xfrm>
              <a:custGeom>
                <a:avLst/>
                <a:gdLst>
                  <a:gd name="T0" fmla="*/ 0 w 63"/>
                  <a:gd name="T1" fmla="*/ 66 h 66"/>
                  <a:gd name="T2" fmla="*/ 10 w 63"/>
                  <a:gd name="T3" fmla="*/ 0 h 66"/>
                  <a:gd name="T4" fmla="*/ 63 w 63"/>
                  <a:gd name="T5" fmla="*/ 32 h 66"/>
                  <a:gd name="T6" fmla="*/ 0 w 63"/>
                  <a:gd name="T7" fmla="*/ 66 h 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66"/>
                  <a:gd name="T14" fmla="*/ 63 w 63"/>
                  <a:gd name="T15" fmla="*/ 66 h 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66">
                    <a:moveTo>
                      <a:pt x="0" y="66"/>
                    </a:moveTo>
                    <a:lnTo>
                      <a:pt x="10" y="0"/>
                    </a:lnTo>
                    <a:lnTo>
                      <a:pt x="63" y="32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84992" tIns="42497" rIns="84992" bIns="42497"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Text Box 17"/>
              <p:cNvSpPr txBox="1">
                <a:spLocks noChangeArrowheads="1"/>
              </p:cNvSpPr>
              <p:nvPr/>
            </p:nvSpPr>
            <p:spPr bwMode="auto">
              <a:xfrm>
                <a:off x="1063" y="788"/>
                <a:ext cx="20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4992" tIns="42497" rIns="84992" bIns="42497">
                <a:spAutoFit/>
              </a:bodyPr>
              <a:lstStyle>
                <a:lvl1pPr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defTabSz="844083" eaLnBrk="1" hangingPunct="1">
                  <a:defRPr/>
                </a:pPr>
                <a:r>
                  <a:rPr lang="pl-PL" altLang="pl-PL" sz="1846" smtClean="0">
                    <a:solidFill>
                      <a:prstClr val="black"/>
                    </a:solidFill>
                    <a:latin typeface="Symbol" panose="05050102010706020507" pitchFamily="18" charset="2"/>
                  </a:rPr>
                  <a:t>a</a:t>
                </a:r>
              </a:p>
            </p:txBody>
          </p:sp>
        </p:grpSp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901700" y="1566864"/>
              <a:ext cx="4344989" cy="1630363"/>
              <a:chOff x="568" y="987"/>
              <a:chExt cx="2737" cy="1027"/>
            </a:xfrm>
          </p:grpSpPr>
          <p:grpSp>
            <p:nvGrpSpPr>
              <p:cNvPr id="18" name="Group 27"/>
              <p:cNvGrpSpPr>
                <a:grpSpLocks/>
              </p:cNvGrpSpPr>
              <p:nvPr/>
            </p:nvGrpSpPr>
            <p:grpSpPr bwMode="auto">
              <a:xfrm>
                <a:off x="568" y="1352"/>
                <a:ext cx="2112" cy="662"/>
                <a:chOff x="568" y="1424"/>
                <a:chExt cx="2112" cy="662"/>
              </a:xfrm>
            </p:grpSpPr>
            <p:sp>
              <p:nvSpPr>
                <p:cNvPr id="20" name="Rectangle 28"/>
                <p:cNvSpPr>
                  <a:spLocks noChangeArrowheads="1"/>
                </p:cNvSpPr>
                <p:nvPr/>
              </p:nvSpPr>
              <p:spPr bwMode="auto">
                <a:xfrm>
                  <a:off x="568" y="1952"/>
                  <a:ext cx="2112" cy="134"/>
                </a:xfrm>
                <a:prstGeom prst="rect">
                  <a:avLst/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84992" tIns="42497" rIns="84992" bIns="42497" anchor="ctr"/>
                <a:lstStyle>
                  <a:lvl1pPr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defTabSz="844083" eaLnBrk="1" hangingPunct="1">
                    <a:defRPr/>
                  </a:pPr>
                  <a:endParaRPr lang="pl-PL" altLang="pl-PL" sz="2308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1" name="Rectangle 29"/>
                <p:cNvSpPr>
                  <a:spLocks noChangeArrowheads="1"/>
                </p:cNvSpPr>
                <p:nvPr/>
              </p:nvSpPr>
              <p:spPr bwMode="auto">
                <a:xfrm>
                  <a:off x="1378" y="1424"/>
                  <a:ext cx="425" cy="503"/>
                </a:xfrm>
                <a:prstGeom prst="rect">
                  <a:avLst/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84992" tIns="42497" rIns="84992" bIns="42497" anchor="ctr"/>
                <a:lstStyle>
                  <a:lvl1pPr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defTabSz="844083" eaLnBrk="1" hangingPunct="1">
                    <a:defRPr/>
                  </a:pPr>
                  <a:endParaRPr lang="pl-PL" altLang="pl-PL" sz="2308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9" name="Text Box 30"/>
              <p:cNvSpPr txBox="1">
                <a:spLocks noChangeArrowheads="1"/>
              </p:cNvSpPr>
              <p:nvPr/>
            </p:nvSpPr>
            <p:spPr bwMode="auto">
              <a:xfrm>
                <a:off x="2256" y="987"/>
                <a:ext cx="1049" cy="6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68519" tIns="42497" rIns="168519" bIns="42497">
                <a:spAutoFit/>
              </a:bodyPr>
              <a:lstStyle>
                <a:lvl1pPr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defTabSz="844083"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defRPr/>
                </a:pPr>
                <a:r>
                  <a:rPr lang="pl-PL" altLang="pl-PL" sz="1846" dirty="0" smtClean="0">
                    <a:solidFill>
                      <a:prstClr val="black"/>
                    </a:solidFill>
                    <a:latin typeface="Tahoma" panose="020B0604030504040204" pitchFamily="34" charset="0"/>
                  </a:rPr>
                  <a:t>Urządzenie</a:t>
                </a:r>
              </a:p>
              <a:p>
                <a:pPr defTabSz="844083"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defRPr/>
                </a:pPr>
                <a:r>
                  <a:rPr lang="pl-PL" altLang="pl-PL" sz="1846" dirty="0" smtClean="0">
                    <a:solidFill>
                      <a:prstClr val="black"/>
                    </a:solidFill>
                    <a:latin typeface="Tahoma" panose="020B0604030504040204" pitchFamily="34" charset="0"/>
                  </a:rPr>
                  <a:t>SAT/TV</a:t>
                </a:r>
              </a:p>
              <a:p>
                <a:pPr defTabSz="844083"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defRPr/>
                </a:pPr>
                <a:r>
                  <a:rPr lang="pl-PL" altLang="pl-PL" sz="1846" dirty="0" smtClean="0">
                    <a:solidFill>
                      <a:prstClr val="black"/>
                    </a:solidFill>
                    <a:latin typeface="Tahoma" panose="020B0604030504040204" pitchFamily="34" charset="0"/>
                  </a:rPr>
                  <a:t>na dachu</a:t>
                </a:r>
              </a:p>
            </p:txBody>
          </p:sp>
        </p:grpSp>
        <p:grpSp>
          <p:nvGrpSpPr>
            <p:cNvPr id="10" name="Group 41"/>
            <p:cNvGrpSpPr>
              <a:grpSpLocks/>
            </p:cNvGrpSpPr>
            <p:nvPr/>
          </p:nvGrpSpPr>
          <p:grpSpPr bwMode="auto">
            <a:xfrm>
              <a:off x="2455863" y="2917826"/>
              <a:ext cx="2909888" cy="1160462"/>
              <a:chOff x="1547" y="1838"/>
              <a:chExt cx="1833" cy="731"/>
            </a:xfrm>
          </p:grpSpPr>
          <p:grpSp>
            <p:nvGrpSpPr>
              <p:cNvPr id="11" name="Group 31"/>
              <p:cNvGrpSpPr>
                <a:grpSpLocks/>
              </p:cNvGrpSpPr>
              <p:nvPr/>
            </p:nvGrpSpPr>
            <p:grpSpPr bwMode="auto">
              <a:xfrm>
                <a:off x="1605" y="1838"/>
                <a:ext cx="1775" cy="731"/>
                <a:chOff x="1605" y="1911"/>
                <a:chExt cx="1775" cy="588"/>
              </a:xfrm>
            </p:grpSpPr>
            <p:sp>
              <p:nvSpPr>
                <p:cNvPr id="16" name="Freeform 32"/>
                <p:cNvSpPr>
                  <a:spLocks/>
                </p:cNvSpPr>
                <p:nvPr/>
              </p:nvSpPr>
              <p:spPr bwMode="auto">
                <a:xfrm>
                  <a:off x="1605" y="1911"/>
                  <a:ext cx="1534" cy="265"/>
                </a:xfrm>
                <a:custGeom>
                  <a:avLst/>
                  <a:gdLst>
                    <a:gd name="T0" fmla="*/ 1533 w 1534"/>
                    <a:gd name="T1" fmla="*/ 240 h 324"/>
                    <a:gd name="T2" fmla="*/ 0 w 1534"/>
                    <a:gd name="T3" fmla="*/ 242 h 324"/>
                    <a:gd name="T4" fmla="*/ 0 w 1534"/>
                    <a:gd name="T5" fmla="*/ 0 h 324"/>
                    <a:gd name="T6" fmla="*/ 40 w 1534"/>
                    <a:gd name="T7" fmla="*/ 1 h 324"/>
                    <a:gd name="T8" fmla="*/ 40 w 1534"/>
                    <a:gd name="T9" fmla="*/ 212 h 324"/>
                    <a:gd name="T10" fmla="*/ 1534 w 1534"/>
                    <a:gd name="T11" fmla="*/ 213 h 324"/>
                    <a:gd name="T12" fmla="*/ 1533 w 1534"/>
                    <a:gd name="T13" fmla="*/ 240 h 3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34"/>
                    <a:gd name="T22" fmla="*/ 0 h 324"/>
                    <a:gd name="T23" fmla="*/ 1534 w 1534"/>
                    <a:gd name="T24" fmla="*/ 324 h 3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34" h="324">
                      <a:moveTo>
                        <a:pt x="1533" y="321"/>
                      </a:moveTo>
                      <a:lnTo>
                        <a:pt x="0" y="324"/>
                      </a:lnTo>
                      <a:lnTo>
                        <a:pt x="0" y="0"/>
                      </a:lnTo>
                      <a:lnTo>
                        <a:pt x="40" y="1"/>
                      </a:lnTo>
                      <a:lnTo>
                        <a:pt x="40" y="284"/>
                      </a:lnTo>
                      <a:lnTo>
                        <a:pt x="1534" y="285"/>
                      </a:lnTo>
                      <a:lnTo>
                        <a:pt x="1533" y="321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168519" tIns="42497" rIns="168519" bIns="42497">
                  <a:spAutoFit/>
                </a:bodyPr>
                <a:lstStyle/>
                <a:p>
                  <a:pPr defTabSz="844083" eaLnBrk="1" hangingPunct="1">
                    <a:defRPr/>
                  </a:pPr>
                  <a:endParaRPr lang="pl-PL" sz="2585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1702" y="2227"/>
                  <a:ext cx="1678" cy="2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168519" tIns="42497" rIns="168519" bIns="42497">
                  <a:spAutoFit/>
                </a:bodyPr>
                <a:lstStyle>
                  <a:lvl1pPr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defTabSz="844083" eaLnBrk="1" hangingPunct="1">
                    <a:lnSpc>
                      <a:spcPct val="90000"/>
                    </a:lnSpc>
                    <a:spcBef>
                      <a:spcPct val="50000"/>
                    </a:spcBef>
                    <a:buClr>
                      <a:srgbClr val="1F497D"/>
                    </a:buClr>
                    <a:buSzPct val="75000"/>
                    <a:defRPr/>
                  </a:pPr>
                  <a:r>
                    <a:rPr lang="pl-PL" altLang="pl-PL" sz="1477" smtClean="0">
                      <a:solidFill>
                        <a:srgbClr val="FF6600"/>
                      </a:solidFill>
                      <a:latin typeface="Tahoma" panose="020B0604030504040204" pitchFamily="34" charset="0"/>
                    </a:rPr>
                    <a:t>Okablowanie  (ekranowane)</a:t>
                  </a:r>
                </a:p>
              </p:txBody>
            </p:sp>
          </p:grpSp>
          <p:grpSp>
            <p:nvGrpSpPr>
              <p:cNvPr id="12" name="Group 37"/>
              <p:cNvGrpSpPr>
                <a:grpSpLocks/>
              </p:cNvGrpSpPr>
              <p:nvPr/>
            </p:nvGrpSpPr>
            <p:grpSpPr bwMode="auto">
              <a:xfrm>
                <a:off x="1547" y="1856"/>
                <a:ext cx="159" cy="306"/>
                <a:chOff x="1951" y="1740"/>
                <a:chExt cx="273" cy="539"/>
              </a:xfrm>
            </p:grpSpPr>
            <p:sp>
              <p:nvSpPr>
                <p:cNvPr id="13" name="Rectangle 38"/>
                <p:cNvSpPr>
                  <a:spLocks noChangeArrowheads="1"/>
                </p:cNvSpPr>
                <p:nvPr/>
              </p:nvSpPr>
              <p:spPr bwMode="auto">
                <a:xfrm>
                  <a:off x="1951" y="1740"/>
                  <a:ext cx="273" cy="536"/>
                </a:xfrm>
                <a:prstGeom prst="rect">
                  <a:avLst/>
                </a:prstGeom>
                <a:solidFill>
                  <a:srgbClr val="FFFF00"/>
                </a:solidFill>
                <a:ln w="39688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i="1">
                      <a:solidFill>
                        <a:srgbClr val="1596E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defTabSz="844083" eaLnBrk="1" hangingPunct="1">
                    <a:defRPr/>
                  </a:pPr>
                  <a:endParaRPr lang="pl-PL" altLang="pl-PL" sz="2308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4" name="Freeform 39"/>
                <p:cNvSpPr>
                  <a:spLocks/>
                </p:cNvSpPr>
                <p:nvPr/>
              </p:nvSpPr>
              <p:spPr bwMode="auto">
                <a:xfrm>
                  <a:off x="1980" y="1807"/>
                  <a:ext cx="220" cy="208"/>
                </a:xfrm>
                <a:custGeom>
                  <a:avLst/>
                  <a:gdLst>
                    <a:gd name="T0" fmla="*/ 0 w 188"/>
                    <a:gd name="T1" fmla="*/ 2 h 189"/>
                    <a:gd name="T2" fmla="*/ 114 w 188"/>
                    <a:gd name="T3" fmla="*/ 209 h 189"/>
                    <a:gd name="T4" fmla="*/ 220 w 188"/>
                    <a:gd name="T5" fmla="*/ 0 h 189"/>
                    <a:gd name="T6" fmla="*/ 0 w 188"/>
                    <a:gd name="T7" fmla="*/ 2 h 18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88"/>
                    <a:gd name="T13" fmla="*/ 0 h 189"/>
                    <a:gd name="T14" fmla="*/ 188 w 188"/>
                    <a:gd name="T15" fmla="*/ 189 h 18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88" h="189">
                      <a:moveTo>
                        <a:pt x="0" y="2"/>
                      </a:moveTo>
                      <a:lnTo>
                        <a:pt x="97" y="189"/>
                      </a:lnTo>
                      <a:lnTo>
                        <a:pt x="188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844083" eaLnBrk="1" hangingPunct="1">
                    <a:defRPr/>
                  </a:pPr>
                  <a:endParaRPr lang="pl-PL" sz="2585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" name="Freeform 40"/>
                <p:cNvSpPr>
                  <a:spLocks/>
                </p:cNvSpPr>
                <p:nvPr/>
              </p:nvSpPr>
              <p:spPr bwMode="auto">
                <a:xfrm>
                  <a:off x="1972" y="2007"/>
                  <a:ext cx="220" cy="204"/>
                </a:xfrm>
                <a:custGeom>
                  <a:avLst/>
                  <a:gdLst>
                    <a:gd name="T0" fmla="*/ 0 w 187"/>
                    <a:gd name="T1" fmla="*/ 0 h 187"/>
                    <a:gd name="T2" fmla="*/ 109 w 187"/>
                    <a:gd name="T3" fmla="*/ 206 h 187"/>
                    <a:gd name="T4" fmla="*/ 219 w 187"/>
                    <a:gd name="T5" fmla="*/ 0 h 187"/>
                    <a:gd name="T6" fmla="*/ 0 w 187"/>
                    <a:gd name="T7" fmla="*/ 0 h 18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87"/>
                    <a:gd name="T13" fmla="*/ 0 h 187"/>
                    <a:gd name="T14" fmla="*/ 187 w 187"/>
                    <a:gd name="T15" fmla="*/ 187 h 18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87" h="187">
                      <a:moveTo>
                        <a:pt x="0" y="0"/>
                      </a:moveTo>
                      <a:lnTo>
                        <a:pt x="93" y="187"/>
                      </a:lnTo>
                      <a:lnTo>
                        <a:pt x="18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844083" eaLnBrk="1" hangingPunct="1">
                    <a:defRPr/>
                  </a:pPr>
                  <a:endParaRPr lang="pl-PL" sz="2585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31" name="Content Placeholder 2"/>
          <p:cNvSpPr txBox="1">
            <a:spLocks/>
          </p:cNvSpPr>
          <p:nvPr/>
        </p:nvSpPr>
        <p:spPr bwMode="auto">
          <a:xfrm>
            <a:off x="8171180" y="5240429"/>
            <a:ext cx="37433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www.rst.pl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95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8647" y="438027"/>
            <a:ext cx="7462837" cy="565150"/>
          </a:xfrm>
        </p:spPr>
        <p:txBody>
          <a:bodyPr/>
          <a:lstStyle/>
          <a:p>
            <a:pPr eaLnBrk="1" hangingPunct="1"/>
            <a:r>
              <a:rPr lang="pl-PL" altLang="pl-PL" sz="2800" smtClean="0">
                <a:solidFill>
                  <a:srgbClr val="0E7392"/>
                </a:solidFill>
                <a:latin typeface="Dosis" panose="02010503020202060003" pitchFamily="2" charset="-18"/>
              </a:rPr>
              <a:t>Ochrona odgromowa instalacji antenowej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1603403" y="5786397"/>
            <a:ext cx="37433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www.rst.pl</a:t>
            </a: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7198443" y="2328477"/>
            <a:ext cx="327342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lnSpc>
                <a:spcPts val="3000"/>
              </a:lnSpc>
              <a:buFont typeface="Arial" panose="020B0604020202020204" pitchFamily="34" charset="0"/>
              <a:buNone/>
            </a:pPr>
            <a:r>
              <a:rPr lang="pl-PL" altLang="pl-PL" sz="2400" dirty="0">
                <a:solidFill>
                  <a:srgbClr val="0E7392"/>
                </a:solidFill>
                <a:latin typeface="Dosis" panose="02010503020202060003" pitchFamily="2" charset="-18"/>
              </a:rPr>
              <a:t>Należy utworzyć strefę ochronną dla instalacji antenowej – maszty, anteny, trasy kablowe itp.</a:t>
            </a:r>
          </a:p>
        </p:txBody>
      </p:sp>
      <p:pic>
        <p:nvPicPr>
          <p:cNvPr id="5" name="Obraz 31" descr="D:\DVBT_Szkolenia\SOURCES\DAY_1_4_odgrom\Odgrom_indywidualn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28" y="1235035"/>
            <a:ext cx="5184775" cy="436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9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6039" y="533442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Przykład montażu zwodów pionowych i poziomych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1670464" y="5452441"/>
            <a:ext cx="37433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www.rst.pl</a:t>
            </a: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pic>
        <p:nvPicPr>
          <p:cNvPr id="4" name="Obraz 4" descr="D:\DVBT_Szkolenia\SOURCES\DAY_1_4_odgrom\anteny_odgro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109" y="1474166"/>
            <a:ext cx="3241675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5" descr="D:\DVBT_Szkolenia\SOURCES\DAY_1_4_odgrom\Odgrom_masz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039" y="1475754"/>
            <a:ext cx="3311525" cy="385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201672" y="5522291"/>
            <a:ext cx="32226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</a:rPr>
              <a:t>foto: </a:t>
            </a: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  <a:hlinkClick r:id="rId6"/>
              </a:rPr>
              <a:t>www.diomar.pl</a:t>
            </a: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2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VB-T_Legislacja\Prezentacje\Odgrom_toru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402" y="1436385"/>
            <a:ext cx="3263900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76732" y="493686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smtClean="0">
                <a:solidFill>
                  <a:srgbClr val="0E7392"/>
                </a:solidFill>
                <a:latin typeface="Dosis" panose="02010503020202060003" pitchFamily="2" charset="-18"/>
              </a:rPr>
              <a:t>Ochrona odgromowa systemów antenowych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676732" y="5640085"/>
            <a:ext cx="32226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</a:rPr>
              <a:t>foto: </a:t>
            </a: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  <a:hlinkClick r:id="rId4"/>
              </a:rPr>
              <a:t>www.diomar.pl</a:t>
            </a: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6082402" y="5640085"/>
            <a:ext cx="32226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</a:rPr>
              <a:t>foto: </a:t>
            </a: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  <a:hlinkClick r:id="rId4"/>
              </a:rPr>
              <a:t>www.diomar.pl</a:t>
            </a: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732" y="1439560"/>
            <a:ext cx="3363912" cy="4200525"/>
          </a:xfrm>
          <a:prstGeom prst="rect">
            <a:avLst/>
          </a:prstGeom>
          <a:noFill/>
          <a:ln w="9525">
            <a:solidFill>
              <a:srgbClr val="0E739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75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DVB-T_Legislacja\Prezentacje\Odgrom_toru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374" y="1447524"/>
            <a:ext cx="5305425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4" descr="D:\DVB-T_Legislacja\Obrazki\anteny_odgrom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010" y="1447524"/>
            <a:ext cx="3490912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06431" y="549345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smtClean="0">
                <a:solidFill>
                  <a:srgbClr val="0E7392"/>
                </a:solidFill>
                <a:latin typeface="Dosis" panose="02010503020202060003" pitchFamily="2" charset="-18"/>
              </a:rPr>
              <a:t>Odstęp iskrobezpieczny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1441153" y="5658597"/>
            <a:ext cx="32226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foto: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6"/>
              </a:rPr>
              <a:t>www.diomar.pl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6511773" y="5658597"/>
            <a:ext cx="32226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foto: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6"/>
              </a:rPr>
              <a:t>www.diomar.pl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28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6111" y="438026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smtClean="0">
                <a:solidFill>
                  <a:srgbClr val="0E7392"/>
                </a:solidFill>
                <a:latin typeface="Dosis" panose="02010503020202060003" pitchFamily="2" charset="-18"/>
              </a:rPr>
              <a:t>Kompleksowa ochrona odgromowa całego dachu</a:t>
            </a:r>
          </a:p>
        </p:txBody>
      </p:sp>
      <p:pic>
        <p:nvPicPr>
          <p:cNvPr id="3" name="Obraz 5" descr="12_Odgrom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41" y="1140557"/>
            <a:ext cx="6048375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186215" y="5677632"/>
            <a:ext cx="32226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foto: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4"/>
              </a:rPr>
              <a:t>www.rst.pl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60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087" y="420801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smtClean="0">
                <a:solidFill>
                  <a:srgbClr val="0E7392"/>
                </a:solidFill>
                <a:latin typeface="Dosis" panose="02010503020202060003" pitchFamily="2" charset="-18"/>
              </a:rPr>
              <a:t>Strefowa koncepcja ochrony przed przepięciami</a:t>
            </a:r>
          </a:p>
        </p:txBody>
      </p:sp>
      <p:grpSp>
        <p:nvGrpSpPr>
          <p:cNvPr id="3" name="Grupa 4"/>
          <p:cNvGrpSpPr>
            <a:grpSpLocks/>
          </p:cNvGrpSpPr>
          <p:nvPr/>
        </p:nvGrpSpPr>
        <p:grpSpPr bwMode="auto">
          <a:xfrm>
            <a:off x="1479549" y="1323878"/>
            <a:ext cx="8442325" cy="4430712"/>
            <a:chOff x="681282" y="1440474"/>
            <a:chExt cx="8442769" cy="4430368"/>
          </a:xfrm>
        </p:grpSpPr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2241876" y="2800855"/>
              <a:ext cx="2965606" cy="2406463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1248049" y="4959688"/>
              <a:ext cx="1462165" cy="514310"/>
            </a:xfrm>
            <a:custGeom>
              <a:avLst/>
              <a:gdLst>
                <a:gd name="T0" fmla="*/ 0 w 1064"/>
                <a:gd name="T1" fmla="*/ 553346 h 432"/>
                <a:gd name="T2" fmla="*/ 1583212 w 1064"/>
                <a:gd name="T3" fmla="*/ 558517 h 432"/>
                <a:gd name="T4" fmla="*/ 1583212 w 1064"/>
                <a:gd name="T5" fmla="*/ 0 h 432"/>
                <a:gd name="T6" fmla="*/ 0 60000 65536"/>
                <a:gd name="T7" fmla="*/ 0 60000 65536"/>
                <a:gd name="T8" fmla="*/ 0 60000 65536"/>
                <a:gd name="T9" fmla="*/ 0 w 1064"/>
                <a:gd name="T10" fmla="*/ 0 h 432"/>
                <a:gd name="T11" fmla="*/ 1064 w 1064"/>
                <a:gd name="T12" fmla="*/ 432 h 4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64" h="432">
                  <a:moveTo>
                    <a:pt x="0" y="428"/>
                  </a:moveTo>
                  <a:lnTo>
                    <a:pt x="1064" y="432"/>
                  </a:lnTo>
                  <a:lnTo>
                    <a:pt x="1064" y="0"/>
                  </a:lnTo>
                </a:path>
              </a:pathLst>
            </a:custGeom>
            <a:noFill/>
            <a:ln w="222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5212245" y="1896051"/>
              <a:ext cx="558829" cy="198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292" smtClean="0">
                  <a:solidFill>
                    <a:srgbClr val="000000"/>
                  </a:solidFill>
                </a:rPr>
                <a:t>Antena</a:t>
              </a:r>
              <a:endParaRPr lang="pl-PL" altLang="pl-PL" sz="2769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6263226" y="2146856"/>
              <a:ext cx="1497091" cy="1136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477" dirty="0" smtClean="0">
                  <a:solidFill>
                    <a:srgbClr val="000000"/>
                  </a:solidFill>
                </a:rPr>
                <a:t>Maszt,</a:t>
              </a:r>
            </a:p>
            <a:p>
              <a:pPr eaLnBrk="1" hangingPunct="1">
                <a:defRPr/>
              </a:pPr>
              <a:r>
                <a:rPr lang="pl-PL" altLang="pl-PL" sz="1477" dirty="0" smtClean="0">
                  <a:solidFill>
                    <a:srgbClr val="000000"/>
                  </a:solidFill>
                </a:rPr>
                <a:t>balustrada,</a:t>
              </a:r>
            </a:p>
            <a:p>
              <a:pPr eaLnBrk="1" hangingPunct="1">
                <a:defRPr/>
              </a:pPr>
              <a:r>
                <a:rPr lang="pl-PL" altLang="pl-PL" sz="1477" dirty="0" smtClean="0">
                  <a:solidFill>
                    <a:srgbClr val="000000"/>
                  </a:solidFill>
                </a:rPr>
                <a:t>metalowe elementy</a:t>
              </a:r>
            </a:p>
            <a:p>
              <a:pPr eaLnBrk="1" hangingPunct="1">
                <a:defRPr/>
              </a:pPr>
              <a:r>
                <a:rPr lang="pl-PL" altLang="pl-PL" sz="1477" dirty="0" smtClean="0">
                  <a:solidFill>
                    <a:srgbClr val="000000"/>
                  </a:solidFill>
                </a:rPr>
                <a:t>konstrukcyjne</a:t>
              </a:r>
              <a:endParaRPr lang="pl-PL" altLang="pl-PL" sz="1477" dirty="0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046426" y="3310404"/>
              <a:ext cx="850945" cy="169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108" smtClean="0">
                  <a:solidFill>
                    <a:srgbClr val="000000"/>
                  </a:solidFill>
                </a:rPr>
                <a:t>granica stref</a:t>
              </a: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6250525" y="3512000"/>
              <a:ext cx="2873526" cy="200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292" smtClean="0">
                  <a:solidFill>
                    <a:srgbClr val="000000"/>
                  </a:solidFill>
                </a:rPr>
                <a:t>miejsce wejścia instalacji do obiektu</a:t>
              </a:r>
              <a:endParaRPr lang="pl-PL" altLang="pl-PL" sz="1292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6263226" y="3651689"/>
              <a:ext cx="2502032" cy="198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292" smtClean="0">
                  <a:solidFill>
                    <a:srgbClr val="000000"/>
                  </a:solidFill>
                </a:rPr>
                <a:t>oraz zainstalowania </a:t>
              </a:r>
              <a:r>
                <a:rPr lang="pl-PL" altLang="pl-PL" sz="1108" smtClean="0">
                  <a:solidFill>
                    <a:srgbClr val="000000"/>
                  </a:solidFill>
                </a:rPr>
                <a:t>zabezpieczeń</a:t>
              </a: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807411" y="5305736"/>
              <a:ext cx="1697127" cy="171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108" dirty="0" smtClean="0">
                  <a:solidFill>
                    <a:srgbClr val="000000"/>
                  </a:solidFill>
                </a:rPr>
                <a:t>kabel sygnalizacyjny, np.</a:t>
              </a:r>
              <a:endParaRPr lang="pl-PL" altLang="pl-PL" sz="2308" dirty="0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074125" y="5435901"/>
              <a:ext cx="820781" cy="171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108" smtClean="0">
                  <a:solidFill>
                    <a:srgbClr val="000000"/>
                  </a:solidFill>
                </a:rPr>
                <a:t>telefoniczny</a:t>
              </a: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366240" y="5564479"/>
              <a:ext cx="922387" cy="169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108" smtClean="0">
                  <a:solidFill>
                    <a:srgbClr val="000000"/>
                  </a:solidFill>
                </a:rPr>
                <a:t>komputerowy</a:t>
              </a: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593265" y="5700993"/>
              <a:ext cx="1111308" cy="169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108" smtClean="0">
                  <a:solidFill>
                    <a:srgbClr val="000000"/>
                  </a:solidFill>
                </a:rPr>
                <a:t>TV przemysłowa</a:t>
              </a: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681282" y="5085091"/>
              <a:ext cx="1497091" cy="341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108" dirty="0" smtClean="0">
                  <a:solidFill>
                    <a:srgbClr val="000000"/>
                  </a:solidFill>
                </a:rPr>
                <a:t>instalacje metalowe,</a:t>
              </a:r>
            </a:p>
            <a:p>
              <a:pPr eaLnBrk="1" hangingPunct="1">
                <a:defRPr/>
              </a:pPr>
              <a:r>
                <a:rPr lang="pl-PL" altLang="pl-PL" sz="1108" dirty="0" smtClean="0">
                  <a:solidFill>
                    <a:srgbClr val="000000"/>
                  </a:solidFill>
                </a:rPr>
                <a:t>np. rury wodociągowe</a:t>
              </a:r>
              <a:endParaRPr lang="pl-PL" altLang="pl-PL" sz="2308" dirty="0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2765331" y="2538222"/>
              <a:ext cx="1500267" cy="169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108" dirty="0" smtClean="0">
                  <a:solidFill>
                    <a:srgbClr val="000000"/>
                  </a:solidFill>
                </a:rPr>
                <a:t>otwór, np. okno, drzwi</a:t>
              </a:r>
              <a:endParaRPr lang="pl-PL" altLang="pl-PL" sz="2308" dirty="0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685634" y="2186296"/>
              <a:ext cx="16954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667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667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667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667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667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667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667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667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667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l-PL" altLang="pl-PL" sz="1200" b="1" i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kabel zasilania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pl-PL" altLang="pl-PL" sz="1200" b="1" i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elektroenergetycznego</a:t>
              </a:r>
              <a:endParaRPr lang="pl-PL" altLang="pl-PL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6829992" y="3959640"/>
              <a:ext cx="1955903" cy="1590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292" dirty="0" smtClean="0">
                  <a:solidFill>
                    <a:srgbClr val="000000"/>
                  </a:solidFill>
                </a:rPr>
                <a:t>element / układ</a:t>
              </a:r>
            </a:p>
            <a:p>
              <a:pPr eaLnBrk="1" hangingPunct="1">
                <a:defRPr/>
              </a:pPr>
              <a:r>
                <a:rPr lang="pl-PL" altLang="pl-PL" sz="1292" dirty="0" smtClean="0">
                  <a:solidFill>
                    <a:srgbClr val="000000"/>
                  </a:solidFill>
                </a:rPr>
                <a:t>ochronny</a:t>
              </a:r>
            </a:p>
            <a:p>
              <a:pPr eaLnBrk="1" hangingPunct="1">
                <a:defRPr/>
              </a:pPr>
              <a:endParaRPr lang="pl-PL" altLang="pl-PL" sz="1292" dirty="0" smtClean="0">
                <a:solidFill>
                  <a:srgbClr val="000000"/>
                </a:solidFill>
              </a:endParaRPr>
            </a:p>
            <a:p>
              <a:pPr eaLnBrk="1" hangingPunct="1">
                <a:defRPr/>
              </a:pPr>
              <a:r>
                <a:rPr lang="pl-PL" altLang="pl-PL" sz="1292" dirty="0" smtClean="0">
                  <a:solidFill>
                    <a:srgbClr val="000000"/>
                  </a:solidFill>
                </a:rPr>
                <a:t>bezpośrednie połączenie</a:t>
              </a:r>
            </a:p>
            <a:p>
              <a:pPr eaLnBrk="1" hangingPunct="1">
                <a:defRPr/>
              </a:pPr>
              <a:r>
                <a:rPr lang="pl-PL" altLang="pl-PL" sz="1292" dirty="0" smtClean="0">
                  <a:solidFill>
                    <a:srgbClr val="000000"/>
                  </a:solidFill>
                </a:rPr>
                <a:t>wyrównawcze</a:t>
              </a:r>
            </a:p>
            <a:p>
              <a:pPr eaLnBrk="1" hangingPunct="1">
                <a:defRPr/>
              </a:pPr>
              <a:endParaRPr lang="pl-PL" altLang="pl-PL" sz="1292" dirty="0" smtClean="0">
                <a:solidFill>
                  <a:srgbClr val="000000"/>
                </a:solidFill>
              </a:endParaRPr>
            </a:p>
            <a:p>
              <a:pPr eaLnBrk="1" hangingPunct="1">
                <a:defRPr/>
              </a:pPr>
              <a:r>
                <a:rPr lang="pl-PL" altLang="pl-PL" sz="1292" dirty="0" smtClean="0">
                  <a:solidFill>
                    <a:srgbClr val="000000"/>
                  </a:solidFill>
                </a:rPr>
                <a:t>chronione</a:t>
              </a:r>
            </a:p>
            <a:p>
              <a:pPr eaLnBrk="1" hangingPunct="1">
                <a:defRPr/>
              </a:pPr>
              <a:r>
                <a:rPr lang="pl-PL" altLang="pl-PL" sz="1292" dirty="0" smtClean="0">
                  <a:solidFill>
                    <a:srgbClr val="000000"/>
                  </a:solidFill>
                </a:rPr>
                <a:t>urządzenia</a:t>
              </a: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165850" y="3489777"/>
              <a:ext cx="1120834" cy="973062"/>
            </a:xfrm>
            <a:prstGeom prst="rect">
              <a:avLst/>
            </a:prstGeom>
            <a:solidFill>
              <a:srgbClr val="339966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5113815" y="3099282"/>
              <a:ext cx="198447" cy="17143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3307145" y="3391360"/>
              <a:ext cx="198447" cy="171437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" name="Oval 22"/>
            <p:cNvSpPr>
              <a:spLocks noChangeArrowheads="1"/>
            </p:cNvSpPr>
            <p:nvPr/>
          </p:nvSpPr>
          <p:spPr bwMode="auto">
            <a:xfrm>
              <a:off x="3910427" y="3394534"/>
              <a:ext cx="196860" cy="171437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36847" y="2583385"/>
              <a:ext cx="2608400" cy="822261"/>
            </a:xfrm>
            <a:custGeom>
              <a:avLst/>
              <a:gdLst>
                <a:gd name="T0" fmla="*/ 0 w 1900"/>
                <a:gd name="T1" fmla="*/ 0 h 688"/>
                <a:gd name="T2" fmla="*/ 486350 w 1900"/>
                <a:gd name="T3" fmla="*/ 210759 h 688"/>
                <a:gd name="T4" fmla="*/ 1100609 w 1900"/>
                <a:gd name="T5" fmla="*/ 289632 h 688"/>
                <a:gd name="T6" fmla="*/ 1585472 w 1900"/>
                <a:gd name="T7" fmla="*/ 611588 h 688"/>
                <a:gd name="T8" fmla="*/ 1841289 w 1900"/>
                <a:gd name="T9" fmla="*/ 700805 h 688"/>
                <a:gd name="T10" fmla="*/ 2467446 w 1900"/>
                <a:gd name="T11" fmla="*/ 744767 h 688"/>
                <a:gd name="T12" fmla="*/ 2825887 w 1900"/>
                <a:gd name="T13" fmla="*/ 889583 h 6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00"/>
                <a:gd name="T22" fmla="*/ 0 h 688"/>
                <a:gd name="T23" fmla="*/ 1900 w 1900"/>
                <a:gd name="T24" fmla="*/ 688 h 6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00" h="688">
                  <a:moveTo>
                    <a:pt x="0" y="0"/>
                  </a:moveTo>
                  <a:cubicBezTo>
                    <a:pt x="55" y="27"/>
                    <a:pt x="204" y="126"/>
                    <a:pt x="327" y="163"/>
                  </a:cubicBezTo>
                  <a:cubicBezTo>
                    <a:pt x="450" y="200"/>
                    <a:pt x="617" y="172"/>
                    <a:pt x="740" y="224"/>
                  </a:cubicBezTo>
                  <a:cubicBezTo>
                    <a:pt x="863" y="276"/>
                    <a:pt x="983" y="420"/>
                    <a:pt x="1066" y="473"/>
                  </a:cubicBezTo>
                  <a:cubicBezTo>
                    <a:pt x="1149" y="526"/>
                    <a:pt x="1139" y="525"/>
                    <a:pt x="1238" y="542"/>
                  </a:cubicBezTo>
                  <a:cubicBezTo>
                    <a:pt x="1337" y="559"/>
                    <a:pt x="1549" y="552"/>
                    <a:pt x="1659" y="576"/>
                  </a:cubicBezTo>
                  <a:cubicBezTo>
                    <a:pt x="1769" y="600"/>
                    <a:pt x="1850" y="665"/>
                    <a:pt x="1900" y="688"/>
                  </a:cubicBezTo>
                </a:path>
              </a:pathLst>
            </a:custGeom>
            <a:noFill/>
            <a:ln w="222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2897548" y="4508873"/>
              <a:ext cx="1633623" cy="225407"/>
            </a:xfrm>
            <a:custGeom>
              <a:avLst/>
              <a:gdLst>
                <a:gd name="T0" fmla="*/ 0 w 1170"/>
                <a:gd name="T1" fmla="*/ 11675 h 188"/>
                <a:gd name="T2" fmla="*/ 242045 w 1170"/>
                <a:gd name="T3" fmla="*/ 37619 h 188"/>
                <a:gd name="T4" fmla="*/ 871363 w 1170"/>
                <a:gd name="T5" fmla="*/ 234796 h 188"/>
                <a:gd name="T6" fmla="*/ 1434119 w 1170"/>
                <a:gd name="T7" fmla="*/ 94697 h 188"/>
                <a:gd name="T8" fmla="*/ 1769957 w 1170"/>
                <a:gd name="T9" fmla="*/ 71347 h 1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0"/>
                <a:gd name="T16" fmla="*/ 0 h 188"/>
                <a:gd name="T17" fmla="*/ 1170 w 1170"/>
                <a:gd name="T18" fmla="*/ 188 h 1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0" h="188">
                  <a:moveTo>
                    <a:pt x="0" y="9"/>
                  </a:moveTo>
                  <a:cubicBezTo>
                    <a:pt x="27" y="12"/>
                    <a:pt x="64" y="0"/>
                    <a:pt x="160" y="29"/>
                  </a:cubicBezTo>
                  <a:cubicBezTo>
                    <a:pt x="256" y="58"/>
                    <a:pt x="445" y="174"/>
                    <a:pt x="576" y="181"/>
                  </a:cubicBezTo>
                  <a:cubicBezTo>
                    <a:pt x="707" y="188"/>
                    <a:pt x="849" y="94"/>
                    <a:pt x="948" y="73"/>
                  </a:cubicBezTo>
                  <a:cubicBezTo>
                    <a:pt x="1047" y="52"/>
                    <a:pt x="1124" y="59"/>
                    <a:pt x="1170" y="55"/>
                  </a:cubicBezTo>
                </a:path>
              </a:pathLst>
            </a:custGeom>
            <a:noFill/>
            <a:ln w="222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2462551" y="5456537"/>
              <a:ext cx="149233" cy="47621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376643" y="5456537"/>
              <a:ext cx="147645" cy="47621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1260749" y="4959688"/>
              <a:ext cx="1522493" cy="630189"/>
            </a:xfrm>
            <a:custGeom>
              <a:avLst/>
              <a:gdLst>
                <a:gd name="T0" fmla="*/ 0 w 1109"/>
                <a:gd name="T1" fmla="*/ 683614 h 528"/>
                <a:gd name="T2" fmla="*/ 1641685 w 1109"/>
                <a:gd name="T3" fmla="*/ 683614 h 528"/>
                <a:gd name="T4" fmla="*/ 1649120 w 1109"/>
                <a:gd name="T5" fmla="*/ 0 h 528"/>
                <a:gd name="T6" fmla="*/ 0 60000 65536"/>
                <a:gd name="T7" fmla="*/ 0 60000 65536"/>
                <a:gd name="T8" fmla="*/ 0 60000 65536"/>
                <a:gd name="T9" fmla="*/ 0 w 1109"/>
                <a:gd name="T10" fmla="*/ 0 h 528"/>
                <a:gd name="T11" fmla="*/ 1109 w 1109"/>
                <a:gd name="T12" fmla="*/ 528 h 5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09" h="528">
                  <a:moveTo>
                    <a:pt x="0" y="528"/>
                  </a:moveTo>
                  <a:lnTo>
                    <a:pt x="1104" y="528"/>
                  </a:lnTo>
                  <a:lnTo>
                    <a:pt x="1109" y="0"/>
                  </a:lnTo>
                </a:path>
              </a:pathLst>
            </a:custGeom>
            <a:noFill/>
            <a:ln w="22225">
              <a:solidFill>
                <a:srgbClr val="00008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2529229" y="5570828"/>
              <a:ext cx="147645" cy="47621"/>
            </a:xfrm>
            <a:prstGeom prst="rect">
              <a:avLst/>
            </a:prstGeom>
            <a:solidFill>
              <a:srgbClr val="666699"/>
            </a:solidFill>
            <a:ln w="9525">
              <a:solidFill>
                <a:srgbClr val="666699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9" name="Oval 29"/>
            <p:cNvSpPr>
              <a:spLocks noChangeArrowheads="1"/>
            </p:cNvSpPr>
            <p:nvPr/>
          </p:nvSpPr>
          <p:spPr bwMode="auto">
            <a:xfrm>
              <a:off x="2649885" y="5113664"/>
              <a:ext cx="196860" cy="17302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1419508" y="5570828"/>
              <a:ext cx="149233" cy="47621"/>
            </a:xfrm>
            <a:prstGeom prst="rect">
              <a:avLst/>
            </a:prstGeom>
            <a:solidFill>
              <a:srgbClr val="666699"/>
            </a:solidFill>
            <a:ln w="9525">
              <a:solidFill>
                <a:srgbClr val="666699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" name="Oval 31"/>
            <p:cNvSpPr>
              <a:spLocks noChangeArrowheads="1"/>
            </p:cNvSpPr>
            <p:nvPr/>
          </p:nvSpPr>
          <p:spPr bwMode="auto">
            <a:xfrm>
              <a:off x="2141859" y="3119919"/>
              <a:ext cx="198447" cy="17302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2297442" y="3283418"/>
              <a:ext cx="398483" cy="1155610"/>
            </a:xfrm>
            <a:custGeom>
              <a:avLst/>
              <a:gdLst>
                <a:gd name="T0" fmla="*/ 0 w 290"/>
                <a:gd name="T1" fmla="*/ 0 h 927"/>
                <a:gd name="T2" fmla="*/ 266130 w 290"/>
                <a:gd name="T3" fmla="*/ 380556 h 927"/>
                <a:gd name="T4" fmla="*/ 328574 w 290"/>
                <a:gd name="T5" fmla="*/ 844780 h 927"/>
                <a:gd name="T6" fmla="*/ 431160 w 290"/>
                <a:gd name="T7" fmla="*/ 1250976 h 9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0"/>
                <a:gd name="T13" fmla="*/ 0 h 927"/>
                <a:gd name="T14" fmla="*/ 290 w 290"/>
                <a:gd name="T15" fmla="*/ 927 h 9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0" h="927">
                  <a:moveTo>
                    <a:pt x="0" y="0"/>
                  </a:moveTo>
                  <a:cubicBezTo>
                    <a:pt x="30" y="47"/>
                    <a:pt x="142" y="178"/>
                    <a:pt x="179" y="282"/>
                  </a:cubicBezTo>
                  <a:cubicBezTo>
                    <a:pt x="216" y="386"/>
                    <a:pt x="203" y="519"/>
                    <a:pt x="221" y="626"/>
                  </a:cubicBezTo>
                  <a:cubicBezTo>
                    <a:pt x="239" y="733"/>
                    <a:pt x="276" y="864"/>
                    <a:pt x="290" y="927"/>
                  </a:cubicBezTo>
                </a:path>
              </a:pathLst>
            </a:custGeom>
            <a:noFill/>
            <a:ln w="222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299562" y="2519890"/>
              <a:ext cx="847770" cy="625426"/>
            </a:xfrm>
            <a:custGeom>
              <a:avLst/>
              <a:gdLst>
                <a:gd name="T0" fmla="*/ 0 w 618"/>
                <a:gd name="T1" fmla="*/ 676033 h 522"/>
                <a:gd name="T2" fmla="*/ 196210 w 618"/>
                <a:gd name="T3" fmla="*/ 590557 h 522"/>
                <a:gd name="T4" fmla="*/ 508363 w 618"/>
                <a:gd name="T5" fmla="*/ 357443 h 522"/>
                <a:gd name="T6" fmla="*/ 918620 w 618"/>
                <a:gd name="T7" fmla="*/ 0 h 5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8"/>
                <a:gd name="T13" fmla="*/ 0 h 522"/>
                <a:gd name="T14" fmla="*/ 618 w 618"/>
                <a:gd name="T15" fmla="*/ 522 h 5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8" h="522">
                  <a:moveTo>
                    <a:pt x="0" y="522"/>
                  </a:moveTo>
                  <a:cubicBezTo>
                    <a:pt x="21" y="511"/>
                    <a:pt x="75" y="497"/>
                    <a:pt x="132" y="456"/>
                  </a:cubicBezTo>
                  <a:cubicBezTo>
                    <a:pt x="189" y="415"/>
                    <a:pt x="261" y="352"/>
                    <a:pt x="342" y="276"/>
                  </a:cubicBezTo>
                  <a:cubicBezTo>
                    <a:pt x="423" y="200"/>
                    <a:pt x="561" y="57"/>
                    <a:pt x="618" y="0"/>
                  </a:cubicBezTo>
                </a:path>
              </a:pathLst>
            </a:custGeom>
            <a:noFill/>
            <a:ln w="222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Oval 34"/>
            <p:cNvSpPr>
              <a:spLocks noChangeArrowheads="1"/>
            </p:cNvSpPr>
            <p:nvPr/>
          </p:nvSpPr>
          <p:spPr bwMode="auto">
            <a:xfrm>
              <a:off x="6364831" y="4489824"/>
              <a:ext cx="195272" cy="17143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6258462" y="4975562"/>
              <a:ext cx="422297" cy="21112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4034258" y="2891336"/>
              <a:ext cx="585818" cy="503198"/>
            </a:xfrm>
            <a:custGeom>
              <a:avLst/>
              <a:gdLst>
                <a:gd name="T0" fmla="*/ 634383 w 427"/>
                <a:gd name="T1" fmla="*/ 0 h 422"/>
                <a:gd name="T2" fmla="*/ 506615 w 427"/>
                <a:gd name="T3" fmla="*/ 232840 h 422"/>
                <a:gd name="T4" fmla="*/ 109940 w 427"/>
                <a:gd name="T5" fmla="*/ 333738 h 422"/>
                <a:gd name="T6" fmla="*/ 0 w 427"/>
                <a:gd name="T7" fmla="*/ 545881 h 4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7"/>
                <a:gd name="T13" fmla="*/ 0 h 422"/>
                <a:gd name="T14" fmla="*/ 427 w 427"/>
                <a:gd name="T15" fmla="*/ 422 h 4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7" h="422">
                  <a:moveTo>
                    <a:pt x="427" y="0"/>
                  </a:moveTo>
                  <a:cubicBezTo>
                    <a:pt x="413" y="30"/>
                    <a:pt x="400" y="137"/>
                    <a:pt x="341" y="180"/>
                  </a:cubicBezTo>
                  <a:cubicBezTo>
                    <a:pt x="282" y="223"/>
                    <a:pt x="131" y="218"/>
                    <a:pt x="74" y="258"/>
                  </a:cubicBezTo>
                  <a:cubicBezTo>
                    <a:pt x="17" y="298"/>
                    <a:pt x="15" y="388"/>
                    <a:pt x="0" y="422"/>
                  </a:cubicBezTo>
                </a:path>
              </a:pathLst>
            </a:custGeom>
            <a:noFill/>
            <a:ln w="222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4454967" y="4662849"/>
              <a:ext cx="1044630" cy="1147673"/>
            </a:xfrm>
            <a:custGeom>
              <a:avLst/>
              <a:gdLst>
                <a:gd name="T0" fmla="*/ 299209 w 761"/>
                <a:gd name="T1" fmla="*/ 0 h 960"/>
                <a:gd name="T2" fmla="*/ 192030 w 761"/>
                <a:gd name="T3" fmla="*/ 191495 h 960"/>
                <a:gd name="T4" fmla="*/ 55078 w 761"/>
                <a:gd name="T5" fmla="*/ 269128 h 960"/>
                <a:gd name="T6" fmla="*/ 7443 w 761"/>
                <a:gd name="T7" fmla="*/ 450273 h 960"/>
                <a:gd name="T8" fmla="*/ 102714 w 761"/>
                <a:gd name="T9" fmla="*/ 688348 h 960"/>
                <a:gd name="T10" fmla="*/ 382571 w 761"/>
                <a:gd name="T11" fmla="*/ 936774 h 960"/>
                <a:gd name="T12" fmla="*/ 781517 w 761"/>
                <a:gd name="T13" fmla="*/ 1102391 h 960"/>
                <a:gd name="T14" fmla="*/ 1132827 w 761"/>
                <a:gd name="T15" fmla="*/ 1242131 h 9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61"/>
                <a:gd name="T25" fmla="*/ 0 h 960"/>
                <a:gd name="T26" fmla="*/ 761 w 761"/>
                <a:gd name="T27" fmla="*/ 960 h 9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61" h="960">
                  <a:moveTo>
                    <a:pt x="201" y="0"/>
                  </a:moveTo>
                  <a:cubicBezTo>
                    <a:pt x="189" y="24"/>
                    <a:pt x="156" y="113"/>
                    <a:pt x="129" y="148"/>
                  </a:cubicBezTo>
                  <a:cubicBezTo>
                    <a:pt x="102" y="183"/>
                    <a:pt x="58" y="175"/>
                    <a:pt x="37" y="208"/>
                  </a:cubicBezTo>
                  <a:cubicBezTo>
                    <a:pt x="16" y="241"/>
                    <a:pt x="0" y="294"/>
                    <a:pt x="5" y="348"/>
                  </a:cubicBezTo>
                  <a:cubicBezTo>
                    <a:pt x="10" y="402"/>
                    <a:pt x="27" y="469"/>
                    <a:pt x="69" y="532"/>
                  </a:cubicBezTo>
                  <a:cubicBezTo>
                    <a:pt x="111" y="595"/>
                    <a:pt x="181" y="671"/>
                    <a:pt x="257" y="724"/>
                  </a:cubicBezTo>
                  <a:cubicBezTo>
                    <a:pt x="333" y="777"/>
                    <a:pt x="441" y="813"/>
                    <a:pt x="525" y="852"/>
                  </a:cubicBezTo>
                  <a:cubicBezTo>
                    <a:pt x="609" y="891"/>
                    <a:pt x="712" y="938"/>
                    <a:pt x="761" y="960"/>
                  </a:cubicBezTo>
                </a:path>
              </a:pathLst>
            </a:custGeom>
            <a:noFill/>
            <a:ln w="222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4418453" y="5110489"/>
              <a:ext cx="196860" cy="173024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4512120" y="4461251"/>
              <a:ext cx="420710" cy="211122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2470488" y="4410455"/>
              <a:ext cx="422297" cy="21270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41" name="Group 41"/>
            <p:cNvGrpSpPr>
              <a:grpSpLocks/>
            </p:cNvGrpSpPr>
            <p:nvPr/>
          </p:nvGrpSpPr>
          <p:grpSpPr bwMode="auto">
            <a:xfrm>
              <a:off x="4259873" y="1972407"/>
              <a:ext cx="637442" cy="792774"/>
              <a:chOff x="2820" y="142"/>
              <a:chExt cx="576" cy="1037"/>
            </a:xfrm>
          </p:grpSpPr>
          <p:sp>
            <p:nvSpPr>
              <p:cNvPr id="62" name="Line 42"/>
              <p:cNvSpPr>
                <a:spLocks noChangeShapeType="1"/>
              </p:cNvSpPr>
              <p:nvPr/>
            </p:nvSpPr>
            <p:spPr bwMode="auto">
              <a:xfrm flipV="1">
                <a:off x="2820" y="837"/>
                <a:ext cx="135" cy="69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Line 43"/>
              <p:cNvSpPr>
                <a:spLocks noChangeShapeType="1"/>
              </p:cNvSpPr>
              <p:nvPr/>
            </p:nvSpPr>
            <p:spPr bwMode="auto">
              <a:xfrm flipV="1">
                <a:off x="2887" y="860"/>
                <a:ext cx="136" cy="69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Line 44"/>
              <p:cNvSpPr>
                <a:spLocks noChangeShapeType="1"/>
              </p:cNvSpPr>
              <p:nvPr/>
            </p:nvSpPr>
            <p:spPr bwMode="auto">
              <a:xfrm flipV="1">
                <a:off x="2955" y="883"/>
                <a:ext cx="136" cy="71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Line 45"/>
              <p:cNvSpPr>
                <a:spLocks noChangeShapeType="1"/>
              </p:cNvSpPr>
              <p:nvPr/>
            </p:nvSpPr>
            <p:spPr bwMode="auto">
              <a:xfrm flipV="1">
                <a:off x="3024" y="906"/>
                <a:ext cx="136" cy="71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Line 46"/>
              <p:cNvSpPr>
                <a:spLocks noChangeShapeType="1"/>
              </p:cNvSpPr>
              <p:nvPr/>
            </p:nvSpPr>
            <p:spPr bwMode="auto">
              <a:xfrm flipV="1">
                <a:off x="3091" y="929"/>
                <a:ext cx="136" cy="71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Line 47"/>
              <p:cNvSpPr>
                <a:spLocks noChangeShapeType="1"/>
              </p:cNvSpPr>
              <p:nvPr/>
            </p:nvSpPr>
            <p:spPr bwMode="auto">
              <a:xfrm flipV="1">
                <a:off x="3262" y="985"/>
                <a:ext cx="136" cy="71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48"/>
              <p:cNvSpPr>
                <a:spLocks/>
              </p:cNvSpPr>
              <p:nvPr/>
            </p:nvSpPr>
            <p:spPr bwMode="auto">
              <a:xfrm>
                <a:off x="3193" y="954"/>
                <a:ext cx="136" cy="89"/>
              </a:xfrm>
              <a:custGeom>
                <a:avLst/>
                <a:gdLst>
                  <a:gd name="T0" fmla="*/ 136 w 136"/>
                  <a:gd name="T1" fmla="*/ 0 h 92"/>
                  <a:gd name="T2" fmla="*/ 136 w 136"/>
                  <a:gd name="T3" fmla="*/ 23 h 92"/>
                  <a:gd name="T4" fmla="*/ 0 w 136"/>
                  <a:gd name="T5" fmla="*/ 92 h 92"/>
                  <a:gd name="T6" fmla="*/ 0 w 136"/>
                  <a:gd name="T7" fmla="*/ 69 h 92"/>
                  <a:gd name="T8" fmla="*/ 136 w 136"/>
                  <a:gd name="T9" fmla="*/ 0 h 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6"/>
                  <a:gd name="T16" fmla="*/ 0 h 92"/>
                  <a:gd name="T17" fmla="*/ 136 w 136"/>
                  <a:gd name="T18" fmla="*/ 92 h 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6" h="92">
                    <a:moveTo>
                      <a:pt x="136" y="0"/>
                    </a:moveTo>
                    <a:lnTo>
                      <a:pt x="136" y="23"/>
                    </a:lnTo>
                    <a:lnTo>
                      <a:pt x="0" y="92"/>
                    </a:lnTo>
                    <a:lnTo>
                      <a:pt x="0" y="69"/>
                    </a:lnTo>
                    <a:lnTo>
                      <a:pt x="136" y="0"/>
                    </a:lnTo>
                    <a:close/>
                  </a:path>
                </a:pathLst>
              </a:custGeom>
              <a:noFill/>
              <a:ln w="15875">
                <a:solidFill>
                  <a:srgbClr val="CCCC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Line 49"/>
              <p:cNvSpPr>
                <a:spLocks noChangeShapeType="1"/>
              </p:cNvSpPr>
              <p:nvPr/>
            </p:nvSpPr>
            <p:spPr bwMode="auto">
              <a:xfrm>
                <a:off x="2851" y="860"/>
                <a:ext cx="478" cy="160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Line 50"/>
              <p:cNvSpPr>
                <a:spLocks noChangeShapeType="1"/>
              </p:cNvSpPr>
              <p:nvPr/>
            </p:nvSpPr>
            <p:spPr bwMode="auto">
              <a:xfrm flipV="1">
                <a:off x="2820" y="497"/>
                <a:ext cx="135" cy="69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Line 51"/>
              <p:cNvSpPr>
                <a:spLocks noChangeShapeType="1"/>
              </p:cNvSpPr>
              <p:nvPr/>
            </p:nvSpPr>
            <p:spPr bwMode="auto">
              <a:xfrm flipV="1">
                <a:off x="2851" y="509"/>
                <a:ext cx="138" cy="69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Line 52"/>
              <p:cNvSpPr>
                <a:spLocks noChangeShapeType="1"/>
              </p:cNvSpPr>
              <p:nvPr/>
            </p:nvSpPr>
            <p:spPr bwMode="auto">
              <a:xfrm flipV="1">
                <a:off x="2887" y="520"/>
                <a:ext cx="136" cy="71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Line 53"/>
              <p:cNvSpPr>
                <a:spLocks noChangeShapeType="1"/>
              </p:cNvSpPr>
              <p:nvPr/>
            </p:nvSpPr>
            <p:spPr bwMode="auto">
              <a:xfrm flipV="1">
                <a:off x="2922" y="532"/>
                <a:ext cx="135" cy="66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Line 54"/>
              <p:cNvSpPr>
                <a:spLocks noChangeShapeType="1"/>
              </p:cNvSpPr>
              <p:nvPr/>
            </p:nvSpPr>
            <p:spPr bwMode="auto">
              <a:xfrm flipV="1">
                <a:off x="2955" y="543"/>
                <a:ext cx="136" cy="71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Line 55"/>
              <p:cNvSpPr>
                <a:spLocks noChangeShapeType="1"/>
              </p:cNvSpPr>
              <p:nvPr/>
            </p:nvSpPr>
            <p:spPr bwMode="auto">
              <a:xfrm flipV="1">
                <a:off x="2989" y="555"/>
                <a:ext cx="136" cy="66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Line 56"/>
              <p:cNvSpPr>
                <a:spLocks noChangeShapeType="1"/>
              </p:cNvSpPr>
              <p:nvPr/>
            </p:nvSpPr>
            <p:spPr bwMode="auto">
              <a:xfrm flipV="1">
                <a:off x="3024" y="565"/>
                <a:ext cx="136" cy="69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Line 57"/>
              <p:cNvSpPr>
                <a:spLocks noChangeShapeType="1"/>
              </p:cNvSpPr>
              <p:nvPr/>
            </p:nvSpPr>
            <p:spPr bwMode="auto">
              <a:xfrm flipV="1">
                <a:off x="3057" y="578"/>
                <a:ext cx="136" cy="69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Line 58"/>
              <p:cNvSpPr>
                <a:spLocks noChangeShapeType="1"/>
              </p:cNvSpPr>
              <p:nvPr/>
            </p:nvSpPr>
            <p:spPr bwMode="auto">
              <a:xfrm flipV="1">
                <a:off x="3091" y="588"/>
                <a:ext cx="136" cy="69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Line 59"/>
              <p:cNvSpPr>
                <a:spLocks noChangeShapeType="1"/>
              </p:cNvSpPr>
              <p:nvPr/>
            </p:nvSpPr>
            <p:spPr bwMode="auto">
              <a:xfrm flipV="1">
                <a:off x="3125" y="599"/>
                <a:ext cx="136" cy="73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Line 60"/>
              <p:cNvSpPr>
                <a:spLocks noChangeShapeType="1"/>
              </p:cNvSpPr>
              <p:nvPr/>
            </p:nvSpPr>
            <p:spPr bwMode="auto">
              <a:xfrm flipV="1">
                <a:off x="3160" y="611"/>
                <a:ext cx="136" cy="69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Line 61"/>
              <p:cNvSpPr>
                <a:spLocks noChangeShapeType="1"/>
              </p:cNvSpPr>
              <p:nvPr/>
            </p:nvSpPr>
            <p:spPr bwMode="auto">
              <a:xfrm flipV="1">
                <a:off x="3262" y="646"/>
                <a:ext cx="136" cy="66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Line 62"/>
              <p:cNvSpPr>
                <a:spLocks noChangeShapeType="1"/>
              </p:cNvSpPr>
              <p:nvPr/>
            </p:nvSpPr>
            <p:spPr bwMode="auto">
              <a:xfrm flipV="1">
                <a:off x="3250" y="692"/>
                <a:ext cx="135" cy="66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Line 63"/>
              <p:cNvSpPr>
                <a:spLocks noChangeShapeType="1"/>
              </p:cNvSpPr>
              <p:nvPr/>
            </p:nvSpPr>
            <p:spPr bwMode="auto">
              <a:xfrm flipV="1">
                <a:off x="3239" y="736"/>
                <a:ext cx="136" cy="73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Line 64"/>
              <p:cNvSpPr>
                <a:spLocks noChangeShapeType="1"/>
              </p:cNvSpPr>
              <p:nvPr/>
            </p:nvSpPr>
            <p:spPr bwMode="auto">
              <a:xfrm flipV="1">
                <a:off x="3250" y="588"/>
                <a:ext cx="135" cy="69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Line 65"/>
              <p:cNvSpPr>
                <a:spLocks noChangeShapeType="1"/>
              </p:cNvSpPr>
              <p:nvPr/>
            </p:nvSpPr>
            <p:spPr bwMode="auto">
              <a:xfrm flipV="1">
                <a:off x="3239" y="532"/>
                <a:ext cx="136" cy="66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66"/>
              <p:cNvSpPr>
                <a:spLocks/>
              </p:cNvSpPr>
              <p:nvPr/>
            </p:nvSpPr>
            <p:spPr bwMode="auto">
              <a:xfrm>
                <a:off x="3193" y="611"/>
                <a:ext cx="136" cy="91"/>
              </a:xfrm>
              <a:custGeom>
                <a:avLst/>
                <a:gdLst>
                  <a:gd name="T0" fmla="*/ 136 w 136"/>
                  <a:gd name="T1" fmla="*/ 0 h 91"/>
                  <a:gd name="T2" fmla="*/ 136 w 136"/>
                  <a:gd name="T3" fmla="*/ 24 h 91"/>
                  <a:gd name="T4" fmla="*/ 0 w 136"/>
                  <a:gd name="T5" fmla="*/ 91 h 91"/>
                  <a:gd name="T6" fmla="*/ 0 w 136"/>
                  <a:gd name="T7" fmla="*/ 70 h 91"/>
                  <a:gd name="T8" fmla="*/ 136 w 136"/>
                  <a:gd name="T9" fmla="*/ 0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6"/>
                  <a:gd name="T16" fmla="*/ 0 h 91"/>
                  <a:gd name="T17" fmla="*/ 136 w 136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6" h="91">
                    <a:moveTo>
                      <a:pt x="136" y="0"/>
                    </a:moveTo>
                    <a:lnTo>
                      <a:pt x="136" y="24"/>
                    </a:lnTo>
                    <a:lnTo>
                      <a:pt x="0" y="91"/>
                    </a:lnTo>
                    <a:lnTo>
                      <a:pt x="0" y="70"/>
                    </a:lnTo>
                    <a:lnTo>
                      <a:pt x="136" y="0"/>
                    </a:lnTo>
                    <a:close/>
                  </a:path>
                </a:pathLst>
              </a:custGeom>
              <a:noFill/>
              <a:ln w="15875">
                <a:solidFill>
                  <a:srgbClr val="CCCC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Line 67"/>
              <p:cNvSpPr>
                <a:spLocks noChangeShapeType="1"/>
              </p:cNvSpPr>
              <p:nvPr/>
            </p:nvSpPr>
            <p:spPr bwMode="auto">
              <a:xfrm>
                <a:off x="2851" y="520"/>
                <a:ext cx="478" cy="160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68"/>
              <p:cNvSpPr>
                <a:spLocks/>
              </p:cNvSpPr>
              <p:nvPr/>
            </p:nvSpPr>
            <p:spPr bwMode="auto">
              <a:xfrm>
                <a:off x="3306" y="565"/>
                <a:ext cx="23" cy="206"/>
              </a:xfrm>
              <a:custGeom>
                <a:avLst/>
                <a:gdLst>
                  <a:gd name="T0" fmla="*/ 0 w 23"/>
                  <a:gd name="T1" fmla="*/ 204 h 204"/>
                  <a:gd name="T2" fmla="*/ 23 w 23"/>
                  <a:gd name="T3" fmla="*/ 114 h 204"/>
                  <a:gd name="T4" fmla="*/ 0 w 23"/>
                  <a:gd name="T5" fmla="*/ 0 h 204"/>
                  <a:gd name="T6" fmla="*/ 0 60000 65536"/>
                  <a:gd name="T7" fmla="*/ 0 60000 65536"/>
                  <a:gd name="T8" fmla="*/ 0 60000 65536"/>
                  <a:gd name="T9" fmla="*/ 0 w 23"/>
                  <a:gd name="T10" fmla="*/ 0 h 204"/>
                  <a:gd name="T11" fmla="*/ 23 w 23"/>
                  <a:gd name="T12" fmla="*/ 204 h 2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" h="204">
                    <a:moveTo>
                      <a:pt x="0" y="204"/>
                    </a:moveTo>
                    <a:lnTo>
                      <a:pt x="23" y="114"/>
                    </a:lnTo>
                    <a:lnTo>
                      <a:pt x="0" y="0"/>
                    </a:lnTo>
                  </a:path>
                </a:pathLst>
              </a:custGeom>
              <a:noFill/>
              <a:ln w="15875">
                <a:solidFill>
                  <a:srgbClr val="CCCC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Line 69"/>
              <p:cNvSpPr>
                <a:spLocks noChangeShapeType="1"/>
              </p:cNvSpPr>
              <p:nvPr/>
            </p:nvSpPr>
            <p:spPr bwMode="auto">
              <a:xfrm flipH="1" flipV="1">
                <a:off x="3024" y="227"/>
                <a:ext cx="273" cy="112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Line 70"/>
              <p:cNvSpPr>
                <a:spLocks noChangeShapeType="1"/>
              </p:cNvSpPr>
              <p:nvPr/>
            </p:nvSpPr>
            <p:spPr bwMode="auto">
              <a:xfrm flipV="1">
                <a:off x="3046" y="227"/>
                <a:ext cx="225" cy="112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71"/>
              <p:cNvSpPr>
                <a:spLocks/>
              </p:cNvSpPr>
              <p:nvPr/>
            </p:nvSpPr>
            <p:spPr bwMode="auto">
              <a:xfrm>
                <a:off x="3153" y="142"/>
                <a:ext cx="13" cy="27"/>
              </a:xfrm>
              <a:custGeom>
                <a:avLst/>
                <a:gdLst>
                  <a:gd name="T0" fmla="*/ 8 w 14"/>
                  <a:gd name="T1" fmla="*/ 27 h 27"/>
                  <a:gd name="T2" fmla="*/ 10 w 14"/>
                  <a:gd name="T3" fmla="*/ 27 h 27"/>
                  <a:gd name="T4" fmla="*/ 12 w 14"/>
                  <a:gd name="T5" fmla="*/ 23 h 27"/>
                  <a:gd name="T6" fmla="*/ 14 w 14"/>
                  <a:gd name="T7" fmla="*/ 19 h 27"/>
                  <a:gd name="T8" fmla="*/ 14 w 14"/>
                  <a:gd name="T9" fmla="*/ 13 h 27"/>
                  <a:gd name="T10" fmla="*/ 14 w 14"/>
                  <a:gd name="T11" fmla="*/ 7 h 27"/>
                  <a:gd name="T12" fmla="*/ 12 w 14"/>
                  <a:gd name="T13" fmla="*/ 3 h 27"/>
                  <a:gd name="T14" fmla="*/ 10 w 14"/>
                  <a:gd name="T15" fmla="*/ 2 h 27"/>
                  <a:gd name="T16" fmla="*/ 8 w 14"/>
                  <a:gd name="T17" fmla="*/ 0 h 27"/>
                  <a:gd name="T18" fmla="*/ 4 w 14"/>
                  <a:gd name="T19" fmla="*/ 2 h 27"/>
                  <a:gd name="T20" fmla="*/ 2 w 14"/>
                  <a:gd name="T21" fmla="*/ 3 h 27"/>
                  <a:gd name="T22" fmla="*/ 0 w 14"/>
                  <a:gd name="T23" fmla="*/ 7 h 27"/>
                  <a:gd name="T24" fmla="*/ 0 w 14"/>
                  <a:gd name="T25" fmla="*/ 13 h 27"/>
                  <a:gd name="T26" fmla="*/ 0 w 14"/>
                  <a:gd name="T27" fmla="*/ 19 h 27"/>
                  <a:gd name="T28" fmla="*/ 2 w 14"/>
                  <a:gd name="T29" fmla="*/ 23 h 27"/>
                  <a:gd name="T30" fmla="*/ 4 w 14"/>
                  <a:gd name="T31" fmla="*/ 27 h 27"/>
                  <a:gd name="T32" fmla="*/ 8 w 14"/>
                  <a:gd name="T33" fmla="*/ 27 h 2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27"/>
                  <a:gd name="T53" fmla="*/ 14 w 14"/>
                  <a:gd name="T54" fmla="*/ 27 h 2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27">
                    <a:moveTo>
                      <a:pt x="8" y="27"/>
                    </a:moveTo>
                    <a:lnTo>
                      <a:pt x="10" y="27"/>
                    </a:lnTo>
                    <a:lnTo>
                      <a:pt x="12" y="23"/>
                    </a:lnTo>
                    <a:lnTo>
                      <a:pt x="14" y="19"/>
                    </a:lnTo>
                    <a:lnTo>
                      <a:pt x="14" y="13"/>
                    </a:lnTo>
                    <a:lnTo>
                      <a:pt x="14" y="7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000000"/>
              </a:solidFill>
              <a:ln w="15875">
                <a:solidFill>
                  <a:srgbClr val="CCCC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72"/>
              <p:cNvSpPr>
                <a:spLocks/>
              </p:cNvSpPr>
              <p:nvPr/>
            </p:nvSpPr>
            <p:spPr bwMode="auto">
              <a:xfrm>
                <a:off x="3153" y="142"/>
                <a:ext cx="13" cy="27"/>
              </a:xfrm>
              <a:custGeom>
                <a:avLst/>
                <a:gdLst>
                  <a:gd name="T0" fmla="*/ 8 w 14"/>
                  <a:gd name="T1" fmla="*/ 27 h 27"/>
                  <a:gd name="T2" fmla="*/ 10 w 14"/>
                  <a:gd name="T3" fmla="*/ 27 h 27"/>
                  <a:gd name="T4" fmla="*/ 12 w 14"/>
                  <a:gd name="T5" fmla="*/ 23 h 27"/>
                  <a:gd name="T6" fmla="*/ 14 w 14"/>
                  <a:gd name="T7" fmla="*/ 19 h 27"/>
                  <a:gd name="T8" fmla="*/ 14 w 14"/>
                  <a:gd name="T9" fmla="*/ 13 h 27"/>
                  <a:gd name="T10" fmla="*/ 14 w 14"/>
                  <a:gd name="T11" fmla="*/ 7 h 27"/>
                  <a:gd name="T12" fmla="*/ 12 w 14"/>
                  <a:gd name="T13" fmla="*/ 3 h 27"/>
                  <a:gd name="T14" fmla="*/ 10 w 14"/>
                  <a:gd name="T15" fmla="*/ 2 h 27"/>
                  <a:gd name="T16" fmla="*/ 8 w 14"/>
                  <a:gd name="T17" fmla="*/ 0 h 27"/>
                  <a:gd name="T18" fmla="*/ 4 w 14"/>
                  <a:gd name="T19" fmla="*/ 2 h 27"/>
                  <a:gd name="T20" fmla="*/ 2 w 14"/>
                  <a:gd name="T21" fmla="*/ 3 h 27"/>
                  <a:gd name="T22" fmla="*/ 0 w 14"/>
                  <a:gd name="T23" fmla="*/ 7 h 27"/>
                  <a:gd name="T24" fmla="*/ 0 w 14"/>
                  <a:gd name="T25" fmla="*/ 13 h 27"/>
                  <a:gd name="T26" fmla="*/ 0 w 14"/>
                  <a:gd name="T27" fmla="*/ 19 h 27"/>
                  <a:gd name="T28" fmla="*/ 2 w 14"/>
                  <a:gd name="T29" fmla="*/ 23 h 27"/>
                  <a:gd name="T30" fmla="*/ 4 w 14"/>
                  <a:gd name="T31" fmla="*/ 27 h 27"/>
                  <a:gd name="T32" fmla="*/ 8 w 14"/>
                  <a:gd name="T33" fmla="*/ 27 h 2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27"/>
                  <a:gd name="T53" fmla="*/ 14 w 14"/>
                  <a:gd name="T54" fmla="*/ 27 h 2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27">
                    <a:moveTo>
                      <a:pt x="8" y="27"/>
                    </a:moveTo>
                    <a:lnTo>
                      <a:pt x="10" y="27"/>
                    </a:lnTo>
                    <a:lnTo>
                      <a:pt x="12" y="23"/>
                    </a:lnTo>
                    <a:lnTo>
                      <a:pt x="14" y="19"/>
                    </a:lnTo>
                    <a:lnTo>
                      <a:pt x="14" y="13"/>
                    </a:lnTo>
                    <a:lnTo>
                      <a:pt x="14" y="7"/>
                    </a:lnTo>
                    <a:lnTo>
                      <a:pt x="12" y="3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2" y="23"/>
                    </a:lnTo>
                    <a:lnTo>
                      <a:pt x="4" y="27"/>
                    </a:lnTo>
                    <a:lnTo>
                      <a:pt x="8" y="27"/>
                    </a:lnTo>
                  </a:path>
                </a:pathLst>
              </a:custGeom>
              <a:solidFill>
                <a:srgbClr val="000000"/>
              </a:solidFill>
              <a:ln w="15875">
                <a:solidFill>
                  <a:srgbClr val="CCCC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Line 73"/>
              <p:cNvSpPr>
                <a:spLocks noChangeShapeType="1"/>
              </p:cNvSpPr>
              <p:nvPr/>
            </p:nvSpPr>
            <p:spPr bwMode="auto">
              <a:xfrm>
                <a:off x="3160" y="179"/>
                <a:ext cx="1" cy="1001"/>
              </a:xfrm>
              <a:prstGeom prst="line">
                <a:avLst/>
              </a:prstGeom>
              <a:noFill/>
              <a:ln w="15875">
                <a:solidFill>
                  <a:srgbClr val="CCCC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2" name="Oval 74"/>
            <p:cNvSpPr>
              <a:spLocks noChangeArrowheads="1"/>
            </p:cNvSpPr>
            <p:nvPr/>
          </p:nvSpPr>
          <p:spPr bwMode="auto">
            <a:xfrm>
              <a:off x="6341017" y="3992976"/>
              <a:ext cx="196860" cy="171437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" name="Rectangle 75"/>
            <p:cNvSpPr>
              <a:spLocks noChangeArrowheads="1"/>
            </p:cNvSpPr>
            <p:nvPr/>
          </p:nvSpPr>
          <p:spPr bwMode="auto">
            <a:xfrm>
              <a:off x="2819756" y="2800855"/>
              <a:ext cx="1120834" cy="344461"/>
            </a:xfrm>
            <a:prstGeom prst="rect">
              <a:avLst/>
            </a:prstGeom>
            <a:solidFill>
              <a:srgbClr val="339966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" name="AutoShape 76"/>
            <p:cNvSpPr>
              <a:spLocks noChangeArrowheads="1"/>
            </p:cNvSpPr>
            <p:nvPr/>
          </p:nvSpPr>
          <p:spPr bwMode="auto">
            <a:xfrm>
              <a:off x="3091234" y="2864350"/>
              <a:ext cx="609632" cy="20794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defTabSz="844083" eaLnBrk="1" hangingPunct="1">
                <a:defRPr/>
              </a:pPr>
              <a:endParaRPr lang="pl-PL" sz="2308" b="1" i="1">
                <a:solidFill>
                  <a:prstClr val="black"/>
                </a:solidFill>
              </a:endParaRPr>
            </a:p>
          </p:txBody>
        </p:sp>
        <p:sp>
          <p:nvSpPr>
            <p:cNvPr id="45" name="Rectangle 77"/>
            <p:cNvSpPr>
              <a:spLocks noChangeArrowheads="1"/>
            </p:cNvSpPr>
            <p:nvPr/>
          </p:nvSpPr>
          <p:spPr bwMode="auto">
            <a:xfrm>
              <a:off x="3122102" y="2868395"/>
              <a:ext cx="569942" cy="18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923" dirty="0" smtClean="0">
                  <a:solidFill>
                    <a:srgbClr val="000000"/>
                  </a:solidFill>
                </a:rPr>
                <a:t>Strefa O </a:t>
              </a:r>
              <a:r>
                <a:rPr lang="pl-PL" altLang="pl-PL" sz="1200" baseline="-25000" dirty="0" smtClean="0">
                  <a:solidFill>
                    <a:srgbClr val="000000"/>
                  </a:solidFill>
                </a:rPr>
                <a:t>B</a:t>
              </a:r>
              <a:endParaRPr lang="pl-PL" altLang="pl-PL" sz="3139" dirty="0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6" name="Line 78"/>
            <p:cNvSpPr>
              <a:spLocks noChangeShapeType="1"/>
            </p:cNvSpPr>
            <p:nvPr/>
          </p:nvSpPr>
          <p:spPr bwMode="auto">
            <a:xfrm>
              <a:off x="1822754" y="3394534"/>
              <a:ext cx="1325633" cy="3079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Line 79"/>
            <p:cNvSpPr>
              <a:spLocks noChangeShapeType="1"/>
            </p:cNvSpPr>
            <p:nvPr/>
          </p:nvSpPr>
          <p:spPr bwMode="auto">
            <a:xfrm>
              <a:off x="1816404" y="3402472"/>
              <a:ext cx="307991" cy="488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AutoShape 80"/>
            <p:cNvSpPr>
              <a:spLocks noChangeArrowheads="1"/>
            </p:cNvSpPr>
            <p:nvPr/>
          </p:nvSpPr>
          <p:spPr bwMode="auto">
            <a:xfrm>
              <a:off x="3405575" y="3846937"/>
              <a:ext cx="609632" cy="2079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defTabSz="844083" eaLnBrk="1" hangingPunct="1">
                <a:defRPr/>
              </a:pPr>
              <a:endParaRPr lang="pl-PL" sz="2308" b="1" i="1">
                <a:solidFill>
                  <a:prstClr val="black"/>
                </a:solidFill>
              </a:endParaRPr>
            </a:p>
          </p:txBody>
        </p:sp>
        <p:sp>
          <p:nvSpPr>
            <p:cNvPr id="49" name="Rectangle 81"/>
            <p:cNvSpPr>
              <a:spLocks noChangeArrowheads="1"/>
            </p:cNvSpPr>
            <p:nvPr/>
          </p:nvSpPr>
          <p:spPr bwMode="auto">
            <a:xfrm>
              <a:off x="3506387" y="3886620"/>
              <a:ext cx="436585" cy="141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923" dirty="0" smtClean="0">
                  <a:solidFill>
                    <a:srgbClr val="000000"/>
                  </a:solidFill>
                </a:rPr>
                <a:t>Strefa 2</a:t>
              </a:r>
              <a:endParaRPr lang="pl-PL" altLang="pl-PL" sz="3139" dirty="0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0" name="AutoShape 82"/>
            <p:cNvSpPr>
              <a:spLocks noChangeArrowheads="1"/>
            </p:cNvSpPr>
            <p:nvPr/>
          </p:nvSpPr>
          <p:spPr bwMode="auto">
            <a:xfrm>
              <a:off x="4483544" y="3331039"/>
              <a:ext cx="609632" cy="20794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defTabSz="844083" eaLnBrk="1" hangingPunct="1">
                <a:defRPr/>
              </a:pPr>
              <a:endParaRPr lang="pl-PL" sz="2308" b="1" i="1">
                <a:solidFill>
                  <a:prstClr val="black"/>
                </a:solidFill>
              </a:endParaRPr>
            </a:p>
          </p:txBody>
        </p:sp>
        <p:sp>
          <p:nvSpPr>
            <p:cNvPr id="51" name="Rectangle 83"/>
            <p:cNvSpPr>
              <a:spLocks noChangeArrowheads="1"/>
            </p:cNvSpPr>
            <p:nvPr/>
          </p:nvSpPr>
          <p:spPr bwMode="auto">
            <a:xfrm>
              <a:off x="4568354" y="3378672"/>
              <a:ext cx="436586" cy="141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923" dirty="0" smtClean="0">
                  <a:solidFill>
                    <a:srgbClr val="000000"/>
                  </a:solidFill>
                </a:rPr>
                <a:t>Strefa 1</a:t>
              </a:r>
              <a:endParaRPr lang="pl-PL" altLang="pl-PL" sz="3139" dirty="0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" name="AutoShape 84"/>
            <p:cNvSpPr>
              <a:spLocks noChangeArrowheads="1"/>
            </p:cNvSpPr>
            <p:nvPr/>
          </p:nvSpPr>
          <p:spPr bwMode="auto">
            <a:xfrm>
              <a:off x="2714976" y="2234162"/>
              <a:ext cx="609632" cy="209534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5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pPr defTabSz="844083" eaLnBrk="1" hangingPunct="1">
                <a:defRPr/>
              </a:pPr>
              <a:endParaRPr lang="pl-PL" sz="2308" b="1" i="1">
                <a:solidFill>
                  <a:prstClr val="black"/>
                </a:solidFill>
              </a:endParaRPr>
            </a:p>
          </p:txBody>
        </p:sp>
        <p:sp>
          <p:nvSpPr>
            <p:cNvPr id="53" name="Rectangle 85"/>
            <p:cNvSpPr>
              <a:spLocks noChangeArrowheads="1"/>
            </p:cNvSpPr>
            <p:nvPr/>
          </p:nvSpPr>
          <p:spPr bwMode="auto">
            <a:xfrm>
              <a:off x="2738790" y="2229572"/>
              <a:ext cx="568355" cy="18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923" dirty="0" smtClean="0">
                  <a:solidFill>
                    <a:srgbClr val="000000"/>
                  </a:solidFill>
                </a:rPr>
                <a:t>Strefa O </a:t>
              </a:r>
              <a:r>
                <a:rPr lang="pl-PL" altLang="pl-PL" sz="1200" baseline="-25000" dirty="0" smtClean="0">
                  <a:solidFill>
                    <a:srgbClr val="000000"/>
                  </a:solidFill>
                </a:rPr>
                <a:t>A</a:t>
              </a:r>
              <a:endParaRPr lang="pl-PL" altLang="pl-PL" sz="3139" dirty="0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" name="Line 88"/>
            <p:cNvSpPr>
              <a:spLocks noChangeShapeType="1"/>
            </p:cNvSpPr>
            <p:nvPr/>
          </p:nvSpPr>
          <p:spPr bwMode="auto">
            <a:xfrm flipV="1">
              <a:off x="5010622" y="1440474"/>
              <a:ext cx="6350" cy="12826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Line 89"/>
            <p:cNvSpPr>
              <a:spLocks noChangeShapeType="1"/>
            </p:cNvSpPr>
            <p:nvPr/>
          </p:nvSpPr>
          <p:spPr bwMode="auto">
            <a:xfrm flipH="1">
              <a:off x="4246994" y="1456348"/>
              <a:ext cx="754102" cy="490499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91"/>
            <p:cNvSpPr>
              <a:spLocks noChangeArrowheads="1"/>
            </p:cNvSpPr>
            <p:nvPr/>
          </p:nvSpPr>
          <p:spPr bwMode="auto">
            <a:xfrm>
              <a:off x="4469256" y="1862716"/>
              <a:ext cx="569942" cy="184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923" smtClean="0">
                  <a:solidFill>
                    <a:srgbClr val="000000"/>
                  </a:solidFill>
                </a:rPr>
                <a:t>Strefa O </a:t>
              </a:r>
              <a:r>
                <a:rPr lang="pl-PL" altLang="pl-PL" sz="1200" baseline="-25000" smtClean="0">
                  <a:solidFill>
                    <a:srgbClr val="000000"/>
                  </a:solidFill>
                </a:rPr>
                <a:t>B</a:t>
              </a:r>
              <a:endParaRPr lang="pl-PL" altLang="pl-PL" sz="3139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7" name="Line 92"/>
            <p:cNvSpPr>
              <a:spLocks noChangeShapeType="1"/>
            </p:cNvSpPr>
            <p:nvPr/>
          </p:nvSpPr>
          <p:spPr bwMode="auto">
            <a:xfrm>
              <a:off x="5024910" y="2723074"/>
              <a:ext cx="29687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Line 93"/>
            <p:cNvSpPr>
              <a:spLocks noChangeShapeType="1"/>
            </p:cNvSpPr>
            <p:nvPr/>
          </p:nvSpPr>
          <p:spPr bwMode="auto">
            <a:xfrm flipH="1">
              <a:off x="5320201" y="2723074"/>
              <a:ext cx="9526" cy="252234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Line 94"/>
            <p:cNvSpPr>
              <a:spLocks noChangeShapeType="1"/>
            </p:cNvSpPr>
            <p:nvPr/>
          </p:nvSpPr>
          <p:spPr bwMode="auto">
            <a:xfrm flipH="1" flipV="1">
              <a:off x="2113282" y="2716725"/>
              <a:ext cx="2906865" cy="793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Line 95"/>
            <p:cNvSpPr>
              <a:spLocks noChangeShapeType="1"/>
            </p:cNvSpPr>
            <p:nvPr/>
          </p:nvSpPr>
          <p:spPr bwMode="auto">
            <a:xfrm flipH="1">
              <a:off x="2113282" y="2718312"/>
              <a:ext cx="1587" cy="25175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Oval 19"/>
            <p:cNvSpPr>
              <a:spLocks noChangeArrowheads="1"/>
            </p:cNvSpPr>
            <p:nvPr/>
          </p:nvSpPr>
          <p:spPr bwMode="auto">
            <a:xfrm>
              <a:off x="4550222" y="2718312"/>
              <a:ext cx="196860" cy="171437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308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94" name="Content Placeholder 2"/>
          <p:cNvSpPr txBox="1">
            <a:spLocks/>
          </p:cNvSpPr>
          <p:nvPr/>
        </p:nvSpPr>
        <p:spPr bwMode="auto">
          <a:xfrm>
            <a:off x="303211" y="5873652"/>
            <a:ext cx="37433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www.rst.pl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73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5212" y="523027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Zagrożenie uderzeniem pioruna wg NASA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081875" y="5427450"/>
            <a:ext cx="7078028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hangingPunct="1">
              <a:defRPr/>
            </a:pPr>
            <a:r>
              <a:rPr lang="pl-PL" altLang="pl-PL" sz="2215" dirty="0" smtClean="0"/>
              <a:t>Liczba uderzeń pioruna w roku na 1 km</a:t>
            </a:r>
            <a:r>
              <a:rPr lang="pl-PL" altLang="pl-PL" sz="2215" baseline="30000" dirty="0" smtClean="0"/>
              <a:t>2</a:t>
            </a:r>
            <a:endParaRPr lang="pl-PL" altLang="pl-PL" sz="2215" baseline="30000" dirty="0"/>
          </a:p>
        </p:txBody>
      </p:sp>
      <p:pic>
        <p:nvPicPr>
          <p:cNvPr id="4" name="Picture 4" descr="Plik:Global Lightning Frequency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875" y="1538039"/>
            <a:ext cx="76200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trzałka w dół 1"/>
          <p:cNvSpPr/>
          <p:nvPr/>
        </p:nvSpPr>
        <p:spPr>
          <a:xfrm>
            <a:off x="5733125" y="1366589"/>
            <a:ext cx="604837" cy="842962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Strzałka w dół 6"/>
          <p:cNvSpPr/>
          <p:nvPr/>
        </p:nvSpPr>
        <p:spPr>
          <a:xfrm rot="5400000">
            <a:off x="9708225" y="3012826"/>
            <a:ext cx="603250" cy="615950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056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575" y="445106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Ochrona przed przepięciami instalacji SAT / TV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9737587" y="4838769"/>
            <a:ext cx="1887538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www.rst.pl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grpSp>
        <p:nvGrpSpPr>
          <p:cNvPr id="4" name="Grupa 98"/>
          <p:cNvGrpSpPr>
            <a:grpSpLocks/>
          </p:cNvGrpSpPr>
          <p:nvPr/>
        </p:nvGrpSpPr>
        <p:grpSpPr bwMode="auto">
          <a:xfrm>
            <a:off x="2136575" y="1547881"/>
            <a:ext cx="6607175" cy="4360863"/>
            <a:chOff x="1203081" y="1507882"/>
            <a:chExt cx="6607141" cy="4361114"/>
          </a:xfrm>
        </p:grpSpPr>
        <p:sp>
          <p:nvSpPr>
            <p:cNvPr id="5" name="Line 2"/>
            <p:cNvSpPr>
              <a:spLocks noChangeShapeType="1"/>
            </p:cNvSpPr>
            <p:nvPr/>
          </p:nvSpPr>
          <p:spPr bwMode="auto">
            <a:xfrm>
              <a:off x="1203081" y="2868448"/>
              <a:ext cx="2578087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2530224" y="1507882"/>
              <a:ext cx="5279998" cy="36832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1888877" y="1869853"/>
              <a:ext cx="49213" cy="212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385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6149706" y="2419159"/>
              <a:ext cx="1438268" cy="1501861"/>
            </a:xfrm>
            <a:prstGeom prst="rect">
              <a:avLst/>
            </a:prstGeom>
            <a:solidFill>
              <a:srgbClr val="FFCC99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7286350" y="2908138"/>
              <a:ext cx="74613" cy="327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2123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4611427" y="2527116"/>
              <a:ext cx="1335080" cy="252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5684571" y="2547755"/>
              <a:ext cx="49212" cy="214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385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4965437" y="2887499"/>
              <a:ext cx="819146" cy="233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5703621" y="2908138"/>
              <a:ext cx="49212" cy="2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385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3041397" y="3003393"/>
              <a:ext cx="1330318" cy="546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3912930" y="3290748"/>
              <a:ext cx="49212" cy="214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385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2074615" y="2912901"/>
              <a:ext cx="449260" cy="2284543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2087314" y="1517408"/>
              <a:ext cx="439735" cy="1297063"/>
            </a:xfrm>
            <a:prstGeom prst="rect">
              <a:avLst/>
            </a:prstGeom>
            <a:blipFill dpi="0" rotWithShape="0">
              <a:blip r:embed="rId5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2693736" y="4176624"/>
              <a:ext cx="633409" cy="174635"/>
            </a:xfrm>
            <a:prstGeom prst="rect">
              <a:avLst/>
            </a:prstGeom>
            <a:noFill/>
            <a:ln w="174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2777873" y="4222663"/>
              <a:ext cx="82550" cy="80968"/>
            </a:xfrm>
            <a:prstGeom prst="ellipse">
              <a:avLst/>
            </a:pr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2954085" y="4222663"/>
              <a:ext cx="84137" cy="80968"/>
            </a:xfrm>
            <a:prstGeom prst="ellipse">
              <a:avLst/>
            </a:pr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2560387" y="1957171"/>
              <a:ext cx="957257" cy="350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2060327" y="5357792"/>
              <a:ext cx="1533517" cy="511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662" smtClean="0">
                  <a:solidFill>
                    <a:srgbClr val="000000"/>
                  </a:solidFill>
                </a:rPr>
                <a:t>Ściana zewnętrzna</a:t>
              </a:r>
              <a:endParaRPr lang="pl-PL" altLang="pl-PL" sz="2585" smtClean="0"/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3368420" y="1982572"/>
              <a:ext cx="60325" cy="255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662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24" name="Rectangle 21"/>
            <p:cNvSpPr>
              <a:spLocks noChangeArrowheads="1"/>
            </p:cNvSpPr>
            <p:nvPr/>
          </p:nvSpPr>
          <p:spPr bwMode="auto">
            <a:xfrm>
              <a:off x="3768468" y="3670181"/>
              <a:ext cx="1117594" cy="517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25" name="Rectangle 22"/>
            <p:cNvSpPr>
              <a:spLocks noChangeArrowheads="1"/>
            </p:cNvSpPr>
            <p:nvPr/>
          </p:nvSpPr>
          <p:spPr bwMode="auto">
            <a:xfrm>
              <a:off x="5035286" y="3959123"/>
              <a:ext cx="49213" cy="212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385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26" name="Oval 23"/>
            <p:cNvSpPr>
              <a:spLocks noChangeArrowheads="1"/>
            </p:cNvSpPr>
            <p:nvPr/>
          </p:nvSpPr>
          <p:spPr bwMode="auto">
            <a:xfrm>
              <a:off x="6362430" y="3878156"/>
              <a:ext cx="80963" cy="76204"/>
            </a:xfrm>
            <a:prstGeom prst="ellipse">
              <a:avLst/>
            </a:prstGeom>
            <a:solidFill>
              <a:srgbClr val="000000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3206496" y="3928959"/>
              <a:ext cx="3198797" cy="346095"/>
            </a:xfrm>
            <a:custGeom>
              <a:avLst/>
              <a:gdLst>
                <a:gd name="T0" fmla="*/ 2147483647 w 2356"/>
                <a:gd name="T1" fmla="*/ 0 h 259"/>
                <a:gd name="T2" fmla="*/ 2147483647 w 2356"/>
                <a:gd name="T3" fmla="*/ 551985808 h 259"/>
                <a:gd name="T4" fmla="*/ 0 w 2356"/>
                <a:gd name="T5" fmla="*/ 551985808 h 259"/>
                <a:gd name="T6" fmla="*/ 0 60000 65536"/>
                <a:gd name="T7" fmla="*/ 0 60000 65536"/>
                <a:gd name="T8" fmla="*/ 0 60000 65536"/>
                <a:gd name="T9" fmla="*/ 0 w 2356"/>
                <a:gd name="T10" fmla="*/ 0 h 259"/>
                <a:gd name="T11" fmla="*/ 2356 w 2356"/>
                <a:gd name="T12" fmla="*/ 259 h 25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56" h="259">
                  <a:moveTo>
                    <a:pt x="2356" y="0"/>
                  </a:moveTo>
                  <a:lnTo>
                    <a:pt x="2354" y="259"/>
                  </a:lnTo>
                  <a:lnTo>
                    <a:pt x="0" y="259"/>
                  </a:lnTo>
                </a:path>
              </a:pathLst>
            </a:custGeom>
            <a:noFill/>
            <a:ln w="2705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Line 25"/>
            <p:cNvSpPr>
              <a:spLocks noChangeShapeType="1"/>
            </p:cNvSpPr>
            <p:nvPr/>
          </p:nvSpPr>
          <p:spPr bwMode="auto">
            <a:xfrm>
              <a:off x="3004885" y="4313156"/>
              <a:ext cx="1587" cy="485803"/>
            </a:xfrm>
            <a:prstGeom prst="line">
              <a:avLst/>
            </a:prstGeom>
            <a:noFill/>
            <a:ln w="2705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5514709" y="1612221"/>
              <a:ext cx="2130414" cy="255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662" dirty="0" smtClean="0">
                  <a:solidFill>
                    <a:srgbClr val="000000"/>
                  </a:solidFill>
                </a:rPr>
                <a:t>WNĘTRZE OBIEKTU </a:t>
              </a:r>
              <a:endParaRPr lang="pl-PL" altLang="pl-PL" sz="2585" dirty="0" smtClean="0"/>
            </a:p>
          </p:txBody>
        </p:sp>
        <p:sp>
          <p:nvSpPr>
            <p:cNvPr id="30" name="Line 31"/>
            <p:cNvSpPr>
              <a:spLocks noChangeShapeType="1"/>
            </p:cNvSpPr>
            <p:nvPr/>
          </p:nvSpPr>
          <p:spPr bwMode="auto">
            <a:xfrm>
              <a:off x="4446327" y="2868448"/>
              <a:ext cx="1709728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>
              <a:off x="3909755" y="2868448"/>
              <a:ext cx="134936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4171691" y="2868448"/>
              <a:ext cx="136524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Oval 35"/>
            <p:cNvSpPr>
              <a:spLocks noChangeArrowheads="1"/>
            </p:cNvSpPr>
            <p:nvPr/>
          </p:nvSpPr>
          <p:spPr bwMode="auto">
            <a:xfrm>
              <a:off x="3130296" y="4227427"/>
              <a:ext cx="82550" cy="80967"/>
            </a:xfrm>
            <a:prstGeom prst="ellipse">
              <a:avLst/>
            </a:pr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34" name="Line 36"/>
            <p:cNvSpPr>
              <a:spLocks noChangeShapeType="1"/>
            </p:cNvSpPr>
            <p:nvPr/>
          </p:nvSpPr>
          <p:spPr bwMode="auto">
            <a:xfrm flipV="1">
              <a:off x="2814386" y="3306624"/>
              <a:ext cx="1587" cy="911277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5" name="Group 37"/>
            <p:cNvGrpSpPr>
              <a:grpSpLocks/>
            </p:cNvGrpSpPr>
            <p:nvPr/>
          </p:nvGrpSpPr>
          <p:grpSpPr bwMode="auto">
            <a:xfrm>
              <a:off x="2647951" y="2576146"/>
              <a:ext cx="370742" cy="716574"/>
              <a:chOff x="1951" y="1740"/>
              <a:chExt cx="273" cy="539"/>
            </a:xfrm>
          </p:grpSpPr>
          <p:sp>
            <p:nvSpPr>
              <p:cNvPr id="43" name="Rectangle 38"/>
              <p:cNvSpPr>
                <a:spLocks noChangeArrowheads="1"/>
              </p:cNvSpPr>
              <p:nvPr/>
            </p:nvSpPr>
            <p:spPr bwMode="auto">
              <a:xfrm>
                <a:off x="1951" y="1740"/>
                <a:ext cx="275" cy="539"/>
              </a:xfrm>
              <a:prstGeom prst="rect">
                <a:avLst/>
              </a:prstGeom>
              <a:solidFill>
                <a:srgbClr val="FFFF00"/>
              </a:solidFill>
              <a:ln w="39688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defTabSz="844083" eaLnBrk="1" hangingPunct="1">
                  <a:defRPr/>
                </a:pPr>
                <a:endParaRPr lang="pl-PL" altLang="pl-PL" sz="2585" smtClean="0"/>
              </a:p>
            </p:txBody>
          </p:sp>
          <p:sp>
            <p:nvSpPr>
              <p:cNvPr id="44" name="Freeform 39"/>
              <p:cNvSpPr>
                <a:spLocks/>
              </p:cNvSpPr>
              <p:nvPr/>
            </p:nvSpPr>
            <p:spPr bwMode="auto">
              <a:xfrm>
                <a:off x="1980" y="1807"/>
                <a:ext cx="220" cy="209"/>
              </a:xfrm>
              <a:custGeom>
                <a:avLst/>
                <a:gdLst>
                  <a:gd name="T0" fmla="*/ 0 w 188"/>
                  <a:gd name="T1" fmla="*/ 2 h 189"/>
                  <a:gd name="T2" fmla="*/ 133 w 188"/>
                  <a:gd name="T3" fmla="*/ 231 h 189"/>
                  <a:gd name="T4" fmla="*/ 257 w 188"/>
                  <a:gd name="T5" fmla="*/ 0 h 189"/>
                  <a:gd name="T6" fmla="*/ 0 w 188"/>
                  <a:gd name="T7" fmla="*/ 2 h 1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8"/>
                  <a:gd name="T13" fmla="*/ 0 h 189"/>
                  <a:gd name="T14" fmla="*/ 188 w 188"/>
                  <a:gd name="T15" fmla="*/ 189 h 1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8" h="189">
                    <a:moveTo>
                      <a:pt x="0" y="2"/>
                    </a:moveTo>
                    <a:lnTo>
                      <a:pt x="97" y="189"/>
                    </a:lnTo>
                    <a:lnTo>
                      <a:pt x="188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40"/>
              <p:cNvSpPr>
                <a:spLocks/>
              </p:cNvSpPr>
              <p:nvPr/>
            </p:nvSpPr>
            <p:spPr bwMode="auto">
              <a:xfrm>
                <a:off x="1972" y="2008"/>
                <a:ext cx="221" cy="207"/>
              </a:xfrm>
              <a:custGeom>
                <a:avLst/>
                <a:gdLst>
                  <a:gd name="T0" fmla="*/ 0 w 187"/>
                  <a:gd name="T1" fmla="*/ 0 h 187"/>
                  <a:gd name="T2" fmla="*/ 128 w 187"/>
                  <a:gd name="T3" fmla="*/ 227 h 187"/>
                  <a:gd name="T4" fmla="*/ 256 w 187"/>
                  <a:gd name="T5" fmla="*/ 0 h 187"/>
                  <a:gd name="T6" fmla="*/ 0 w 187"/>
                  <a:gd name="T7" fmla="*/ 0 h 18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7"/>
                  <a:gd name="T13" fmla="*/ 0 h 187"/>
                  <a:gd name="T14" fmla="*/ 187 w 187"/>
                  <a:gd name="T15" fmla="*/ 187 h 18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7" h="187">
                    <a:moveTo>
                      <a:pt x="0" y="0"/>
                    </a:moveTo>
                    <a:lnTo>
                      <a:pt x="93" y="187"/>
                    </a:lnTo>
                    <a:lnTo>
                      <a:pt x="1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6" name="Line 41"/>
            <p:cNvSpPr>
              <a:spLocks noChangeShapeType="1"/>
            </p:cNvSpPr>
            <p:nvPr/>
          </p:nvSpPr>
          <p:spPr bwMode="auto">
            <a:xfrm>
              <a:off x="2738186" y="4798959"/>
              <a:ext cx="547684" cy="158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Line 42"/>
            <p:cNvSpPr>
              <a:spLocks noChangeShapeType="1"/>
            </p:cNvSpPr>
            <p:nvPr/>
          </p:nvSpPr>
          <p:spPr bwMode="auto">
            <a:xfrm>
              <a:off x="2900110" y="4962481"/>
              <a:ext cx="223836" cy="15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Line 43"/>
            <p:cNvSpPr>
              <a:spLocks noChangeShapeType="1"/>
            </p:cNvSpPr>
            <p:nvPr/>
          </p:nvSpPr>
          <p:spPr bwMode="auto">
            <a:xfrm>
              <a:off x="2809623" y="4875164"/>
              <a:ext cx="419098" cy="158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6184631" y="2722390"/>
              <a:ext cx="1385881" cy="511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pl-PL" altLang="pl-PL" sz="1662" smtClean="0">
                  <a:solidFill>
                    <a:srgbClr val="000000"/>
                  </a:solidFill>
                </a:rPr>
                <a:t>Chronione urządzenie</a:t>
              </a:r>
              <a:endParaRPr lang="pl-PL" altLang="pl-PL" sz="1754" smtClean="0"/>
            </a:p>
          </p:txBody>
        </p:sp>
        <p:sp>
          <p:nvSpPr>
            <p:cNvPr id="40" name="Rectangle 47"/>
            <p:cNvSpPr>
              <a:spLocks noChangeArrowheads="1"/>
            </p:cNvSpPr>
            <p:nvPr/>
          </p:nvSpPr>
          <p:spPr bwMode="auto">
            <a:xfrm>
              <a:off x="3817681" y="2469962"/>
              <a:ext cx="1346193" cy="24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r>
                <a:rPr lang="pl-PL" altLang="pl-PL" sz="1569" smtClean="0">
                  <a:solidFill>
                    <a:srgbClr val="000000"/>
                  </a:solidFill>
                </a:rPr>
                <a:t>Linia przesyłu</a:t>
              </a:r>
              <a:endParaRPr lang="pl-PL" altLang="pl-PL" sz="2215" smtClean="0"/>
            </a:p>
          </p:txBody>
        </p:sp>
        <p:sp>
          <p:nvSpPr>
            <p:cNvPr id="41" name="Rectangle 48"/>
            <p:cNvSpPr>
              <a:spLocks noChangeArrowheads="1"/>
            </p:cNvSpPr>
            <p:nvPr/>
          </p:nvSpPr>
          <p:spPr bwMode="auto">
            <a:xfrm>
              <a:off x="3836731" y="2944653"/>
              <a:ext cx="919157" cy="242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r>
                <a:rPr lang="pl-PL" altLang="pl-PL" sz="1569" smtClean="0">
                  <a:solidFill>
                    <a:srgbClr val="000000"/>
                  </a:solidFill>
                </a:rPr>
                <a:t>sygnałów</a:t>
              </a:r>
              <a:endParaRPr lang="pl-PL" altLang="pl-PL" sz="2215" smtClean="0"/>
            </a:p>
          </p:txBody>
        </p:sp>
        <p:sp>
          <p:nvSpPr>
            <p:cNvPr id="42" name="Rectangle 49"/>
            <p:cNvSpPr>
              <a:spLocks noChangeArrowheads="1"/>
            </p:cNvSpPr>
            <p:nvPr/>
          </p:nvSpPr>
          <p:spPr bwMode="auto">
            <a:xfrm>
              <a:off x="2755648" y="1684105"/>
              <a:ext cx="1431918" cy="568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r>
                <a:rPr lang="pl-PL" altLang="pl-PL" sz="1846" dirty="0" smtClean="0">
                  <a:solidFill>
                    <a:srgbClr val="000000"/>
                  </a:solidFill>
                </a:rPr>
                <a:t>Ogranicznik przepięć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855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9136" y="645008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Ochrona przed przepięciami instalacji SAT / TV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633206" y="5163317"/>
            <a:ext cx="37433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www.rst.pl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grpSp>
        <p:nvGrpSpPr>
          <p:cNvPr id="4" name="Grupa 45"/>
          <p:cNvGrpSpPr>
            <a:grpSpLocks/>
          </p:cNvGrpSpPr>
          <p:nvPr/>
        </p:nvGrpSpPr>
        <p:grpSpPr bwMode="auto">
          <a:xfrm>
            <a:off x="3323105" y="1994383"/>
            <a:ext cx="4556125" cy="2225675"/>
            <a:chOff x="1660282" y="2630366"/>
            <a:chExt cx="4555879" cy="2225919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auto">
            <a:xfrm>
              <a:off x="4646209" y="2630366"/>
              <a:ext cx="1569952" cy="1870280"/>
            </a:xfrm>
            <a:prstGeom prst="rect">
              <a:avLst/>
            </a:prstGeom>
            <a:solidFill>
              <a:srgbClr val="FFCC99"/>
            </a:solidFill>
            <a:ln w="20638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4069977" y="2889156"/>
              <a:ext cx="446064" cy="865283"/>
            </a:xfrm>
            <a:prstGeom prst="rect">
              <a:avLst/>
            </a:prstGeom>
            <a:solidFill>
              <a:srgbClr val="FFFF00"/>
            </a:solidFill>
            <a:ln w="4762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7" name="Freeform 4"/>
            <p:cNvSpPr>
              <a:spLocks/>
            </p:cNvSpPr>
            <p:nvPr/>
          </p:nvSpPr>
          <p:spPr bwMode="auto">
            <a:xfrm>
              <a:off x="4117599" y="3000294"/>
              <a:ext cx="358756" cy="328649"/>
            </a:xfrm>
            <a:custGeom>
              <a:avLst/>
              <a:gdLst>
                <a:gd name="T0" fmla="*/ 0 w 225"/>
                <a:gd name="T1" fmla="*/ 0 h 225"/>
                <a:gd name="T2" fmla="*/ 340698318 w 225"/>
                <a:gd name="T3" fmla="*/ 578718298 h 225"/>
                <a:gd name="T4" fmla="*/ 672430620 w 225"/>
                <a:gd name="T5" fmla="*/ 0 h 225"/>
                <a:gd name="T6" fmla="*/ 0 w 225"/>
                <a:gd name="T7" fmla="*/ 0 h 2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5"/>
                <a:gd name="T13" fmla="*/ 0 h 225"/>
                <a:gd name="T14" fmla="*/ 225 w 225"/>
                <a:gd name="T15" fmla="*/ 225 h 2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5" h="225">
                  <a:moveTo>
                    <a:pt x="0" y="0"/>
                  </a:moveTo>
                  <a:lnTo>
                    <a:pt x="114" y="225"/>
                  </a:lnTo>
                  <a:lnTo>
                    <a:pt x="2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4117599" y="3305127"/>
              <a:ext cx="358756" cy="331824"/>
            </a:xfrm>
            <a:custGeom>
              <a:avLst/>
              <a:gdLst>
                <a:gd name="T0" fmla="*/ 0 w 225"/>
                <a:gd name="T1" fmla="*/ 0 h 226"/>
                <a:gd name="T2" fmla="*/ 340698318 w 225"/>
                <a:gd name="T3" fmla="*/ 581180109 h 226"/>
                <a:gd name="T4" fmla="*/ 672430620 w 225"/>
                <a:gd name="T5" fmla="*/ 0 h 226"/>
                <a:gd name="T6" fmla="*/ 0 w 225"/>
                <a:gd name="T7" fmla="*/ 0 h 2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5"/>
                <a:gd name="T13" fmla="*/ 0 h 226"/>
                <a:gd name="T14" fmla="*/ 225 w 225"/>
                <a:gd name="T15" fmla="*/ 226 h 2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5" h="226">
                  <a:moveTo>
                    <a:pt x="0" y="0"/>
                  </a:moveTo>
                  <a:lnTo>
                    <a:pt x="114" y="226"/>
                  </a:lnTo>
                  <a:lnTo>
                    <a:pt x="2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4238243" y="3756026"/>
              <a:ext cx="31748" cy="4524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4254117" y="4181523"/>
              <a:ext cx="398441" cy="269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303185" y="3165412"/>
              <a:ext cx="1752505" cy="80972"/>
            </a:xfrm>
            <a:custGeom>
              <a:avLst/>
              <a:gdLst>
                <a:gd name="T0" fmla="*/ 2147483647 w 1105"/>
                <a:gd name="T1" fmla="*/ 140117663 h 55"/>
                <a:gd name="T2" fmla="*/ 2147483647 w 1105"/>
                <a:gd name="T3" fmla="*/ 0 h 55"/>
                <a:gd name="T4" fmla="*/ 0 w 1105"/>
                <a:gd name="T5" fmla="*/ 5286731 h 55"/>
                <a:gd name="T6" fmla="*/ 0 w 1105"/>
                <a:gd name="T7" fmla="*/ 145404393 h 55"/>
                <a:gd name="T8" fmla="*/ 2147483647 w 1105"/>
                <a:gd name="T9" fmla="*/ 140117663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5"/>
                <a:gd name="T16" fmla="*/ 0 h 55"/>
                <a:gd name="T17" fmla="*/ 1105 w 1105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5" h="55">
                  <a:moveTo>
                    <a:pt x="1105" y="53"/>
                  </a:moveTo>
                  <a:lnTo>
                    <a:pt x="1105" y="0"/>
                  </a:lnTo>
                  <a:lnTo>
                    <a:pt x="0" y="2"/>
                  </a:lnTo>
                  <a:lnTo>
                    <a:pt x="0" y="55"/>
                  </a:lnTo>
                  <a:lnTo>
                    <a:pt x="1105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4516041" y="3208279"/>
              <a:ext cx="117469" cy="1587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4735104" y="3060625"/>
              <a:ext cx="1404861" cy="625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4773202" y="3289250"/>
              <a:ext cx="1385812" cy="512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pl-PL" altLang="pl-PL" sz="1662" smtClean="0">
                  <a:solidFill>
                    <a:srgbClr val="000000"/>
                  </a:solidFill>
                </a:rPr>
                <a:t>Chronione urządzenie</a:t>
              </a:r>
              <a:endParaRPr lang="pl-PL" altLang="pl-PL" sz="1754" smtClean="0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6065357" y="3294014"/>
              <a:ext cx="96832" cy="412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2677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2333346" y="2817712"/>
              <a:ext cx="1604876" cy="306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2552409" y="3267023"/>
              <a:ext cx="987372" cy="284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441361" y="3290838"/>
              <a:ext cx="58735" cy="255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662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396842" y="4121191"/>
              <a:ext cx="1635037" cy="657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grpSp>
          <p:nvGrpSpPr>
            <p:cNvPr id="20" name="Group 20"/>
            <p:cNvGrpSpPr>
              <a:grpSpLocks/>
            </p:cNvGrpSpPr>
            <p:nvPr/>
          </p:nvGrpSpPr>
          <p:grpSpPr bwMode="auto">
            <a:xfrm>
              <a:off x="3220915" y="3628293"/>
              <a:ext cx="726831" cy="414704"/>
              <a:chOff x="847" y="1042"/>
              <a:chExt cx="459" cy="283"/>
            </a:xfrm>
          </p:grpSpPr>
          <p:sp>
            <p:nvSpPr>
              <p:cNvPr id="31" name="Line 21"/>
              <p:cNvSpPr>
                <a:spLocks noChangeShapeType="1"/>
              </p:cNvSpPr>
              <p:nvPr/>
            </p:nvSpPr>
            <p:spPr bwMode="auto">
              <a:xfrm flipV="1">
                <a:off x="847" y="1117"/>
                <a:ext cx="335" cy="2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22"/>
              <p:cNvSpPr>
                <a:spLocks/>
              </p:cNvSpPr>
              <p:nvPr/>
            </p:nvSpPr>
            <p:spPr bwMode="auto">
              <a:xfrm>
                <a:off x="1161" y="1042"/>
                <a:ext cx="145" cy="108"/>
              </a:xfrm>
              <a:custGeom>
                <a:avLst/>
                <a:gdLst>
                  <a:gd name="T0" fmla="*/ 35 w 145"/>
                  <a:gd name="T1" fmla="*/ 108 h 108"/>
                  <a:gd name="T2" fmla="*/ 145 w 145"/>
                  <a:gd name="T3" fmla="*/ 0 h 108"/>
                  <a:gd name="T4" fmla="*/ 0 w 145"/>
                  <a:gd name="T5" fmla="*/ 51 h 108"/>
                  <a:gd name="T6" fmla="*/ 35 w 145"/>
                  <a:gd name="T7" fmla="*/ 108 h 1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5"/>
                  <a:gd name="T13" fmla="*/ 0 h 108"/>
                  <a:gd name="T14" fmla="*/ 145 w 145"/>
                  <a:gd name="T15" fmla="*/ 108 h 1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5" h="108">
                    <a:moveTo>
                      <a:pt x="35" y="108"/>
                    </a:moveTo>
                    <a:lnTo>
                      <a:pt x="145" y="0"/>
                    </a:lnTo>
                    <a:lnTo>
                      <a:pt x="0" y="51"/>
                    </a:lnTo>
                    <a:lnTo>
                      <a:pt x="35" y="10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844083" eaLnBrk="1" hangingPunct="1">
                  <a:defRPr/>
                </a:pPr>
                <a:endParaRPr lang="pl-PL" sz="2585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4533502" y="3182877"/>
              <a:ext cx="98420" cy="7620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22" name="Oval 24"/>
            <p:cNvSpPr>
              <a:spLocks noChangeArrowheads="1"/>
            </p:cNvSpPr>
            <p:nvPr/>
          </p:nvSpPr>
          <p:spPr bwMode="auto">
            <a:xfrm>
              <a:off x="4582712" y="4143419"/>
              <a:ext cx="87307" cy="76208"/>
            </a:xfrm>
            <a:prstGeom prst="ellipse">
              <a:avLst/>
            </a:prstGeom>
            <a:solidFill>
              <a:srgbClr val="000000"/>
            </a:solidFill>
            <a:ln w="206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211257" y="4143419"/>
              <a:ext cx="80958" cy="76208"/>
            </a:xfrm>
            <a:prstGeom prst="ellipse">
              <a:avLst/>
            </a:prstGeom>
            <a:solidFill>
              <a:srgbClr val="000000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24" name="Line 27"/>
            <p:cNvSpPr>
              <a:spLocks noChangeShapeType="1"/>
            </p:cNvSpPr>
            <p:nvPr/>
          </p:nvSpPr>
          <p:spPr bwMode="auto">
            <a:xfrm>
              <a:off x="4254117" y="4192637"/>
              <a:ext cx="1588" cy="485828"/>
            </a:xfrm>
            <a:prstGeom prst="line">
              <a:avLst/>
            </a:prstGeom>
            <a:noFill/>
            <a:ln w="2705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Line 28"/>
            <p:cNvSpPr>
              <a:spLocks noChangeShapeType="1"/>
            </p:cNvSpPr>
            <p:nvPr/>
          </p:nvSpPr>
          <p:spPr bwMode="auto">
            <a:xfrm>
              <a:off x="3979495" y="4694342"/>
              <a:ext cx="54765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Line 29"/>
            <p:cNvSpPr>
              <a:spLocks noChangeShapeType="1"/>
            </p:cNvSpPr>
            <p:nvPr/>
          </p:nvSpPr>
          <p:spPr bwMode="auto">
            <a:xfrm>
              <a:off x="4141411" y="4856285"/>
              <a:ext cx="2238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Line 30"/>
            <p:cNvSpPr>
              <a:spLocks noChangeShapeType="1"/>
            </p:cNvSpPr>
            <p:nvPr/>
          </p:nvSpPr>
          <p:spPr bwMode="auto">
            <a:xfrm>
              <a:off x="4050928" y="4770551"/>
              <a:ext cx="41907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32"/>
            <p:cNvSpPr>
              <a:spLocks noChangeArrowheads="1"/>
            </p:cNvSpPr>
            <p:nvPr/>
          </p:nvSpPr>
          <p:spPr bwMode="auto">
            <a:xfrm>
              <a:off x="2379381" y="2830413"/>
              <a:ext cx="1347714" cy="24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r>
                <a:rPr lang="pl-PL" altLang="pl-PL" sz="1569" dirty="0" smtClean="0">
                  <a:solidFill>
                    <a:srgbClr val="000000"/>
                  </a:solidFill>
                </a:rPr>
                <a:t>Linie przesyłu</a:t>
              </a:r>
              <a:endParaRPr lang="pl-PL" altLang="pl-PL" sz="2215" dirty="0" smtClean="0"/>
            </a:p>
          </p:txBody>
        </p:sp>
        <p:sp>
          <p:nvSpPr>
            <p:cNvPr id="29" name="Rectangle 33"/>
            <p:cNvSpPr>
              <a:spLocks noChangeArrowheads="1"/>
            </p:cNvSpPr>
            <p:nvPr/>
          </p:nvSpPr>
          <p:spPr bwMode="auto">
            <a:xfrm>
              <a:off x="2398430" y="3305127"/>
              <a:ext cx="920700" cy="242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r>
                <a:rPr lang="pl-PL" altLang="pl-PL" sz="1569" smtClean="0">
                  <a:solidFill>
                    <a:srgbClr val="000000"/>
                  </a:solidFill>
                </a:rPr>
                <a:t>sygnałów</a:t>
              </a:r>
              <a:endParaRPr lang="pl-PL" altLang="pl-PL" sz="2215" smtClean="0"/>
            </a:p>
          </p:txBody>
        </p:sp>
        <p:sp>
          <p:nvSpPr>
            <p:cNvPr id="30" name="Rectangle 34"/>
            <p:cNvSpPr>
              <a:spLocks noChangeArrowheads="1"/>
            </p:cNvSpPr>
            <p:nvPr/>
          </p:nvSpPr>
          <p:spPr bwMode="auto">
            <a:xfrm>
              <a:off x="1660282" y="4079912"/>
              <a:ext cx="1433436" cy="568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defTabSz="844083" eaLnBrk="1" hangingPunct="1">
                <a:defRPr/>
              </a:pPr>
              <a:r>
                <a:rPr lang="pl-PL" altLang="pl-PL" sz="1846" smtClean="0">
                  <a:solidFill>
                    <a:srgbClr val="000000"/>
                  </a:solidFill>
                </a:rPr>
                <a:t>Ogranicznik przepięć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964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9676" y="412750"/>
            <a:ext cx="9709771" cy="5651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2-stopniowy schemat ochrony przed przepięciami  linii transmisji sygnałów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592136" y="5834976"/>
            <a:ext cx="37433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www.rst.pl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grpSp>
        <p:nvGrpSpPr>
          <p:cNvPr id="4" name="Grupa 32"/>
          <p:cNvGrpSpPr>
            <a:grpSpLocks/>
          </p:cNvGrpSpPr>
          <p:nvPr/>
        </p:nvGrpSpPr>
        <p:grpSpPr bwMode="auto">
          <a:xfrm>
            <a:off x="1719261" y="1469970"/>
            <a:ext cx="8610600" cy="4067175"/>
            <a:chOff x="120162" y="1502020"/>
            <a:chExt cx="8610600" cy="4066442"/>
          </a:xfrm>
        </p:grpSpPr>
        <p:sp>
          <p:nvSpPr>
            <p:cNvPr id="5" name="Line 88"/>
            <p:cNvSpPr>
              <a:spLocks noChangeShapeType="1"/>
            </p:cNvSpPr>
            <p:nvPr/>
          </p:nvSpPr>
          <p:spPr bwMode="auto">
            <a:xfrm>
              <a:off x="6024075" y="4500268"/>
              <a:ext cx="1587" cy="485687"/>
            </a:xfrm>
            <a:prstGeom prst="line">
              <a:avLst/>
            </a:prstGeom>
            <a:noFill/>
            <a:ln w="27051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15"/>
            <p:cNvSpPr>
              <a:spLocks noChangeArrowheads="1"/>
            </p:cNvSpPr>
            <p:nvPr/>
          </p:nvSpPr>
          <p:spPr bwMode="auto">
            <a:xfrm>
              <a:off x="1056787" y="3574921"/>
              <a:ext cx="482600" cy="1558644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7" name="Freeform 87"/>
            <p:cNvSpPr>
              <a:spLocks/>
            </p:cNvSpPr>
            <p:nvPr/>
          </p:nvSpPr>
          <p:spPr bwMode="auto">
            <a:xfrm>
              <a:off x="1013925" y="4490744"/>
              <a:ext cx="6546850" cy="492036"/>
            </a:xfrm>
            <a:custGeom>
              <a:avLst/>
              <a:gdLst>
                <a:gd name="T0" fmla="*/ 2147483647 w 4467"/>
                <a:gd name="T1" fmla="*/ 361837124 h 343"/>
                <a:gd name="T2" fmla="*/ 2147483647 w 4467"/>
                <a:gd name="T3" fmla="*/ 844285750 h 343"/>
                <a:gd name="T4" fmla="*/ 1139293084 w 4467"/>
                <a:gd name="T5" fmla="*/ 827054677 h 343"/>
                <a:gd name="T6" fmla="*/ 1139293084 w 4467"/>
                <a:gd name="T7" fmla="*/ 0 h 343"/>
                <a:gd name="T8" fmla="*/ 0 w 4467"/>
                <a:gd name="T9" fmla="*/ 0 h 3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67"/>
                <a:gd name="T16" fmla="*/ 0 h 343"/>
                <a:gd name="T17" fmla="*/ 4467 w 4467"/>
                <a:gd name="T18" fmla="*/ 343 h 3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67" h="343">
                  <a:moveTo>
                    <a:pt x="4467" y="147"/>
                  </a:moveTo>
                  <a:lnTo>
                    <a:pt x="4464" y="343"/>
                  </a:lnTo>
                  <a:lnTo>
                    <a:pt x="452" y="336"/>
                  </a:lnTo>
                  <a:lnTo>
                    <a:pt x="452" y="0"/>
                  </a:lnTo>
                  <a:lnTo>
                    <a:pt x="0" y="0"/>
                  </a:lnTo>
                </a:path>
              </a:pathLst>
            </a:custGeom>
            <a:noFill/>
            <a:ln w="27051" cap="flat">
              <a:solidFill>
                <a:srgbClr val="FFCC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2"/>
            <p:cNvSpPr>
              <a:spLocks noChangeArrowheads="1"/>
            </p:cNvSpPr>
            <p:nvPr/>
          </p:nvSpPr>
          <p:spPr bwMode="auto">
            <a:xfrm>
              <a:off x="7208350" y="3184467"/>
              <a:ext cx="1436687" cy="1503092"/>
            </a:xfrm>
            <a:prstGeom prst="rect">
              <a:avLst/>
            </a:prstGeom>
            <a:solidFill>
              <a:srgbClr val="FFCC99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40812" y="2471808"/>
              <a:ext cx="52388" cy="226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477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748937" y="3141612"/>
              <a:ext cx="609600" cy="779322"/>
            </a:xfrm>
            <a:prstGeom prst="rect">
              <a:avLst/>
            </a:prstGeom>
            <a:solidFill>
              <a:srgbClr val="FFFF00"/>
            </a:solidFill>
            <a:ln w="42863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901337" y="3213037"/>
              <a:ext cx="323850" cy="298396"/>
            </a:xfrm>
            <a:custGeom>
              <a:avLst/>
              <a:gdLst>
                <a:gd name="T0" fmla="*/ 0 w 204"/>
                <a:gd name="T1" fmla="*/ 7752951 h 203"/>
                <a:gd name="T2" fmla="*/ 304691253 w 204"/>
                <a:gd name="T3" fmla="*/ 524595125 h 203"/>
                <a:gd name="T4" fmla="*/ 603465472 w 204"/>
                <a:gd name="T5" fmla="*/ 0 h 203"/>
                <a:gd name="T6" fmla="*/ 0 w 204"/>
                <a:gd name="T7" fmla="*/ 7752951 h 2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4"/>
                <a:gd name="T13" fmla="*/ 0 h 203"/>
                <a:gd name="T14" fmla="*/ 204 w 204"/>
                <a:gd name="T15" fmla="*/ 203 h 2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4" h="203">
                  <a:moveTo>
                    <a:pt x="0" y="3"/>
                  </a:moveTo>
                  <a:lnTo>
                    <a:pt x="103" y="203"/>
                  </a:lnTo>
                  <a:lnTo>
                    <a:pt x="20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901337" y="3498735"/>
              <a:ext cx="323850" cy="301571"/>
            </a:xfrm>
            <a:custGeom>
              <a:avLst/>
              <a:gdLst>
                <a:gd name="T0" fmla="*/ 0 w 204"/>
                <a:gd name="T1" fmla="*/ 7749566 h 205"/>
                <a:gd name="T2" fmla="*/ 304691253 w 204"/>
                <a:gd name="T3" fmla="*/ 529516629 h 205"/>
                <a:gd name="T4" fmla="*/ 603465472 w 204"/>
                <a:gd name="T5" fmla="*/ 0 h 205"/>
                <a:gd name="T6" fmla="*/ 0 w 204"/>
                <a:gd name="T7" fmla="*/ 7749566 h 20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4"/>
                <a:gd name="T13" fmla="*/ 0 h 205"/>
                <a:gd name="T14" fmla="*/ 204 w 204"/>
                <a:gd name="T15" fmla="*/ 205 h 20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4" h="205">
                  <a:moveTo>
                    <a:pt x="0" y="3"/>
                  </a:moveTo>
                  <a:lnTo>
                    <a:pt x="103" y="205"/>
                  </a:lnTo>
                  <a:lnTo>
                    <a:pt x="20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812687" y="3197164"/>
              <a:ext cx="1443038" cy="279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974737" y="3222560"/>
              <a:ext cx="52388" cy="226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477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287100" y="3676503"/>
              <a:ext cx="1416050" cy="590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413850" y="3511433"/>
              <a:ext cx="1284287" cy="39681"/>
            </a:xfrm>
            <a:custGeom>
              <a:avLst/>
              <a:gdLst>
                <a:gd name="T0" fmla="*/ 0 w 467"/>
                <a:gd name="T1" fmla="*/ 0 h 25"/>
                <a:gd name="T2" fmla="*/ 0 w 467"/>
                <a:gd name="T3" fmla="*/ 68904800 h 25"/>
                <a:gd name="T4" fmla="*/ 2147483647 w 467"/>
                <a:gd name="T5" fmla="*/ 71774995 h 25"/>
                <a:gd name="T6" fmla="*/ 2147483647 w 467"/>
                <a:gd name="T7" fmla="*/ 2870196 h 25"/>
                <a:gd name="T8" fmla="*/ 0 w 467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7"/>
                <a:gd name="T16" fmla="*/ 0 h 25"/>
                <a:gd name="T17" fmla="*/ 467 w 467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7" h="25">
                  <a:moveTo>
                    <a:pt x="0" y="0"/>
                  </a:moveTo>
                  <a:lnTo>
                    <a:pt x="0" y="24"/>
                  </a:lnTo>
                  <a:lnTo>
                    <a:pt x="467" y="25"/>
                  </a:lnTo>
                  <a:lnTo>
                    <a:pt x="467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1071075" y="2476569"/>
              <a:ext cx="474662" cy="998358"/>
            </a:xfrm>
            <a:prstGeom prst="rect">
              <a:avLst/>
            </a:prstGeom>
            <a:blipFill dpi="0" rotWithShape="0">
              <a:blip r:embed="rId5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3509475" y="3517782"/>
              <a:ext cx="142875" cy="3491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3318975" y="3506672"/>
              <a:ext cx="115887" cy="39680"/>
            </a:xfrm>
            <a:custGeom>
              <a:avLst/>
              <a:gdLst>
                <a:gd name="T0" fmla="*/ 215488703 w 73"/>
                <a:gd name="T1" fmla="*/ 63708875 h 26"/>
                <a:gd name="T2" fmla="*/ 215488703 w 73"/>
                <a:gd name="T3" fmla="*/ 0 h 26"/>
                <a:gd name="T4" fmla="*/ 0 w 73"/>
                <a:gd name="T5" fmla="*/ 2655207 h 26"/>
                <a:gd name="T6" fmla="*/ 0 w 73"/>
                <a:gd name="T7" fmla="*/ 69017678 h 26"/>
                <a:gd name="T8" fmla="*/ 215488703 w 73"/>
                <a:gd name="T9" fmla="*/ 63708875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26"/>
                <a:gd name="T17" fmla="*/ 73 w 73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26">
                  <a:moveTo>
                    <a:pt x="73" y="24"/>
                  </a:moveTo>
                  <a:lnTo>
                    <a:pt x="73" y="0"/>
                  </a:lnTo>
                  <a:lnTo>
                    <a:pt x="0" y="1"/>
                  </a:lnTo>
                  <a:lnTo>
                    <a:pt x="0" y="26"/>
                  </a:lnTo>
                  <a:lnTo>
                    <a:pt x="73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2371237" y="3506672"/>
              <a:ext cx="844550" cy="47616"/>
            </a:xfrm>
            <a:custGeom>
              <a:avLst/>
              <a:gdLst>
                <a:gd name="T0" fmla="*/ 1389138981 w 602"/>
                <a:gd name="T1" fmla="*/ 101021883 h 26"/>
                <a:gd name="T2" fmla="*/ 1389138981 w 602"/>
                <a:gd name="T3" fmla="*/ 0 h 26"/>
                <a:gd name="T4" fmla="*/ 0 w 602"/>
                <a:gd name="T5" fmla="*/ 4209330 h 26"/>
                <a:gd name="T6" fmla="*/ 0 w 602"/>
                <a:gd name="T7" fmla="*/ 109440540 h 26"/>
                <a:gd name="T8" fmla="*/ 1389138981 w 602"/>
                <a:gd name="T9" fmla="*/ 101021883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2"/>
                <a:gd name="T16" fmla="*/ 0 h 26"/>
                <a:gd name="T17" fmla="*/ 602 w 602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2" h="26">
                  <a:moveTo>
                    <a:pt x="602" y="24"/>
                  </a:moveTo>
                  <a:lnTo>
                    <a:pt x="602" y="0"/>
                  </a:lnTo>
                  <a:lnTo>
                    <a:pt x="0" y="1"/>
                  </a:lnTo>
                  <a:lnTo>
                    <a:pt x="0" y="26"/>
                  </a:lnTo>
                  <a:lnTo>
                    <a:pt x="602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>
              <a:off x="1634637" y="2544820"/>
              <a:ext cx="947738" cy="271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22" name="Rectangle 26"/>
            <p:cNvSpPr>
              <a:spLocks noChangeArrowheads="1"/>
            </p:cNvSpPr>
            <p:nvPr/>
          </p:nvSpPr>
          <p:spPr bwMode="auto">
            <a:xfrm>
              <a:off x="2510937" y="2568628"/>
              <a:ext cx="61913" cy="269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754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23" name="Rectangle 30"/>
            <p:cNvSpPr>
              <a:spLocks noChangeArrowheads="1"/>
            </p:cNvSpPr>
            <p:nvPr/>
          </p:nvSpPr>
          <p:spPr bwMode="auto">
            <a:xfrm>
              <a:off x="7240100" y="3392392"/>
              <a:ext cx="1282700" cy="563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8435487" y="3600317"/>
              <a:ext cx="90488" cy="398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2585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3798400" y="3589207"/>
              <a:ext cx="884237" cy="258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26" name="Rectangle 33"/>
            <p:cNvSpPr>
              <a:spLocks noChangeArrowheads="1"/>
            </p:cNvSpPr>
            <p:nvPr/>
          </p:nvSpPr>
          <p:spPr bwMode="auto">
            <a:xfrm>
              <a:off x="4593737" y="3613014"/>
              <a:ext cx="52388" cy="228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477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27" name="Rectangle 34"/>
            <p:cNvSpPr>
              <a:spLocks noChangeArrowheads="1"/>
            </p:cNvSpPr>
            <p:nvPr/>
          </p:nvSpPr>
          <p:spPr bwMode="auto">
            <a:xfrm>
              <a:off x="5587512" y="2532122"/>
              <a:ext cx="1417638" cy="590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6532075" y="2846391"/>
              <a:ext cx="53975" cy="226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477" smtClean="0">
                  <a:solidFill>
                    <a:srgbClr val="000000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29" name="Oval 36"/>
            <p:cNvSpPr>
              <a:spLocks noChangeArrowheads="1"/>
            </p:cNvSpPr>
            <p:nvPr/>
          </p:nvSpPr>
          <p:spPr bwMode="auto">
            <a:xfrm>
              <a:off x="7511562" y="4652640"/>
              <a:ext cx="77788" cy="73012"/>
            </a:xfrm>
            <a:prstGeom prst="ellipse">
              <a:avLst/>
            </a:prstGeom>
            <a:solidFill>
              <a:srgbClr val="000000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3784112" y="3511433"/>
              <a:ext cx="384175" cy="38093"/>
            </a:xfrm>
            <a:custGeom>
              <a:avLst/>
              <a:gdLst>
                <a:gd name="T0" fmla="*/ 0 w 242"/>
                <a:gd name="T1" fmla="*/ 0 h 25"/>
                <a:gd name="T2" fmla="*/ 0 w 242"/>
                <a:gd name="T3" fmla="*/ 63896083 h 25"/>
                <a:gd name="T4" fmla="*/ 714964797 w 242"/>
                <a:gd name="T5" fmla="*/ 66558419 h 25"/>
                <a:gd name="T6" fmla="*/ 714964797 w 242"/>
                <a:gd name="T7" fmla="*/ 2662337 h 25"/>
                <a:gd name="T8" fmla="*/ 0 w 242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2"/>
                <a:gd name="T16" fmla="*/ 0 h 25"/>
                <a:gd name="T17" fmla="*/ 242 w 242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2" h="25">
                  <a:moveTo>
                    <a:pt x="0" y="0"/>
                  </a:moveTo>
                  <a:lnTo>
                    <a:pt x="0" y="24"/>
                  </a:lnTo>
                  <a:lnTo>
                    <a:pt x="242" y="25"/>
                  </a:lnTo>
                  <a:lnTo>
                    <a:pt x="24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4265125" y="3511433"/>
              <a:ext cx="87312" cy="38093"/>
            </a:xfrm>
            <a:custGeom>
              <a:avLst/>
              <a:gdLst>
                <a:gd name="T0" fmla="*/ 0 w 54"/>
                <a:gd name="T1" fmla="*/ 0 h 25"/>
                <a:gd name="T2" fmla="*/ 0 w 54"/>
                <a:gd name="T3" fmla="*/ 63896083 h 25"/>
                <a:gd name="T4" fmla="*/ 162481030 w 54"/>
                <a:gd name="T5" fmla="*/ 66558419 h 25"/>
                <a:gd name="T6" fmla="*/ 162481030 w 54"/>
                <a:gd name="T7" fmla="*/ 2662337 h 25"/>
                <a:gd name="T8" fmla="*/ 0 w 54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25"/>
                <a:gd name="T17" fmla="*/ 54 w 54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25">
                  <a:moveTo>
                    <a:pt x="0" y="0"/>
                  </a:moveTo>
                  <a:lnTo>
                    <a:pt x="0" y="24"/>
                  </a:lnTo>
                  <a:lnTo>
                    <a:pt x="54" y="25"/>
                  </a:lnTo>
                  <a:lnTo>
                    <a:pt x="5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232875" y="2819408"/>
              <a:ext cx="855662" cy="553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33" name="Rectangle 40"/>
            <p:cNvSpPr>
              <a:spLocks noChangeArrowheads="1"/>
            </p:cNvSpPr>
            <p:nvPr/>
          </p:nvSpPr>
          <p:spPr bwMode="auto">
            <a:xfrm>
              <a:off x="128100" y="2494029"/>
              <a:ext cx="884237" cy="341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2215" smtClean="0">
                  <a:solidFill>
                    <a:srgbClr val="0000FF"/>
                  </a:solidFill>
                </a:rPr>
                <a:t>Strefa </a:t>
              </a:r>
              <a:endParaRPr lang="pl-PL" altLang="pl-PL" sz="2215" smtClean="0"/>
            </a:p>
          </p:txBody>
        </p:sp>
        <p:sp>
          <p:nvSpPr>
            <p:cNvPr id="34" name="Rectangle 41"/>
            <p:cNvSpPr>
              <a:spLocks noChangeArrowheads="1"/>
            </p:cNvSpPr>
            <p:nvPr/>
          </p:nvSpPr>
          <p:spPr bwMode="auto">
            <a:xfrm>
              <a:off x="299550" y="3038443"/>
              <a:ext cx="220662" cy="341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2215" smtClean="0">
                  <a:solidFill>
                    <a:srgbClr val="0000FF"/>
                  </a:solidFill>
                </a:rPr>
                <a:t>O</a:t>
              </a:r>
              <a:endParaRPr lang="pl-PL" altLang="pl-PL" sz="2215" smtClean="0"/>
            </a:p>
          </p:txBody>
        </p:sp>
        <p:sp>
          <p:nvSpPr>
            <p:cNvPr id="35" name="Rectangle 42"/>
            <p:cNvSpPr>
              <a:spLocks noChangeArrowheads="1"/>
            </p:cNvSpPr>
            <p:nvPr/>
          </p:nvSpPr>
          <p:spPr bwMode="auto">
            <a:xfrm>
              <a:off x="513862" y="3182880"/>
              <a:ext cx="111125" cy="184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200" smtClean="0">
                  <a:solidFill>
                    <a:srgbClr val="0000FF"/>
                  </a:solidFill>
                </a:rPr>
                <a:t>A</a:t>
              </a:r>
              <a:endParaRPr lang="pl-PL" altLang="pl-PL" sz="2585" smtClean="0"/>
            </a:p>
          </p:txBody>
        </p:sp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801200" y="3130501"/>
              <a:ext cx="53975" cy="226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1477" smtClean="0">
                  <a:solidFill>
                    <a:srgbClr val="0000FF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37" name="Rectangle 44"/>
            <p:cNvSpPr>
              <a:spLocks noChangeArrowheads="1"/>
            </p:cNvSpPr>
            <p:nvPr/>
          </p:nvSpPr>
          <p:spPr bwMode="auto">
            <a:xfrm>
              <a:off x="2888762" y="2752745"/>
              <a:ext cx="1127125" cy="396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38" name="Rectangle 45"/>
            <p:cNvSpPr>
              <a:spLocks noChangeArrowheads="1"/>
            </p:cNvSpPr>
            <p:nvPr/>
          </p:nvSpPr>
          <p:spPr bwMode="auto">
            <a:xfrm>
              <a:off x="2907812" y="2198807"/>
              <a:ext cx="1042988" cy="341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2215" smtClean="0">
                  <a:solidFill>
                    <a:srgbClr val="0000FF"/>
                  </a:solidFill>
                </a:rPr>
                <a:t>Strefa</a:t>
              </a:r>
              <a:r>
                <a:rPr lang="ru-RU" altLang="pl-PL" sz="2215" smtClean="0">
                  <a:solidFill>
                    <a:srgbClr val="0000FF"/>
                  </a:solidFill>
                </a:rPr>
                <a:t> 1</a:t>
              </a:r>
              <a:endParaRPr lang="pl-PL" altLang="pl-PL" sz="2215" smtClean="0"/>
            </a:p>
          </p:txBody>
        </p:sp>
        <p:sp>
          <p:nvSpPr>
            <p:cNvPr id="39" name="Rectangle 46"/>
            <p:cNvSpPr>
              <a:spLocks noChangeArrowheads="1"/>
            </p:cNvSpPr>
            <p:nvPr/>
          </p:nvSpPr>
          <p:spPr bwMode="auto">
            <a:xfrm>
              <a:off x="3884125" y="2778140"/>
              <a:ext cx="73025" cy="312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2031" smtClean="0">
                  <a:solidFill>
                    <a:srgbClr val="0000FF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40" name="Rectangle 47"/>
            <p:cNvSpPr>
              <a:spLocks noChangeArrowheads="1"/>
            </p:cNvSpPr>
            <p:nvPr/>
          </p:nvSpPr>
          <p:spPr bwMode="auto">
            <a:xfrm>
              <a:off x="5011250" y="2546407"/>
              <a:ext cx="215900" cy="923758"/>
            </a:xfrm>
            <a:prstGeom prst="rect">
              <a:avLst/>
            </a:prstGeom>
            <a:blipFill dpi="0" rotWithShape="0">
              <a:blip r:embed="rId5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41" name="Rectangle 48"/>
            <p:cNvSpPr>
              <a:spLocks noChangeArrowheads="1"/>
            </p:cNvSpPr>
            <p:nvPr/>
          </p:nvSpPr>
          <p:spPr bwMode="auto">
            <a:xfrm>
              <a:off x="5011250" y="3587619"/>
              <a:ext cx="215900" cy="1980843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4535000" y="3511433"/>
              <a:ext cx="1039812" cy="38093"/>
            </a:xfrm>
            <a:custGeom>
              <a:avLst/>
              <a:gdLst>
                <a:gd name="T0" fmla="*/ 0 w 653"/>
                <a:gd name="T1" fmla="*/ 0 h 25"/>
                <a:gd name="T2" fmla="*/ 0 w 653"/>
                <a:gd name="T3" fmla="*/ 63896083 h 25"/>
                <a:gd name="T4" fmla="*/ 1934863711 w 653"/>
                <a:gd name="T5" fmla="*/ 66558419 h 25"/>
                <a:gd name="T6" fmla="*/ 1934863711 w 653"/>
                <a:gd name="T7" fmla="*/ 2662337 h 25"/>
                <a:gd name="T8" fmla="*/ 0 w 653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25"/>
                <a:gd name="T17" fmla="*/ 653 w 653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25">
                  <a:moveTo>
                    <a:pt x="0" y="0"/>
                  </a:moveTo>
                  <a:lnTo>
                    <a:pt x="0" y="24"/>
                  </a:lnTo>
                  <a:lnTo>
                    <a:pt x="653" y="25"/>
                  </a:lnTo>
                  <a:lnTo>
                    <a:pt x="65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5985975" y="3522544"/>
              <a:ext cx="1217612" cy="38093"/>
            </a:xfrm>
            <a:custGeom>
              <a:avLst/>
              <a:gdLst>
                <a:gd name="T0" fmla="*/ 0 w 768"/>
                <a:gd name="T1" fmla="*/ 0 h 26"/>
                <a:gd name="T2" fmla="*/ 0 w 768"/>
                <a:gd name="T3" fmla="*/ 66359276 h 26"/>
                <a:gd name="T4" fmla="*/ 2147483647 w 768"/>
                <a:gd name="T5" fmla="*/ 69014419 h 26"/>
                <a:gd name="T6" fmla="*/ 2147483647 w 768"/>
                <a:gd name="T7" fmla="*/ 5308677 h 26"/>
                <a:gd name="T8" fmla="*/ 0 w 7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6"/>
                <a:gd name="T17" fmla="*/ 768 w 76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6">
                  <a:moveTo>
                    <a:pt x="0" y="0"/>
                  </a:moveTo>
                  <a:lnTo>
                    <a:pt x="0" y="25"/>
                  </a:lnTo>
                  <a:lnTo>
                    <a:pt x="768" y="26"/>
                  </a:lnTo>
                  <a:lnTo>
                    <a:pt x="76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ectangle 52"/>
            <p:cNvSpPr>
              <a:spLocks noChangeArrowheads="1"/>
            </p:cNvSpPr>
            <p:nvPr/>
          </p:nvSpPr>
          <p:spPr bwMode="auto">
            <a:xfrm>
              <a:off x="5631962" y="4368528"/>
              <a:ext cx="577850" cy="173007"/>
            </a:xfrm>
            <a:prstGeom prst="rect">
              <a:avLst/>
            </a:prstGeom>
            <a:solidFill>
              <a:srgbClr val="008000"/>
            </a:solidFill>
            <a:ln w="17526">
              <a:solidFill>
                <a:srgbClr val="FFCC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45" name="Line 55"/>
            <p:cNvSpPr>
              <a:spLocks noChangeShapeType="1"/>
            </p:cNvSpPr>
            <p:nvPr/>
          </p:nvSpPr>
          <p:spPr bwMode="auto">
            <a:xfrm>
              <a:off x="6024075" y="4470110"/>
              <a:ext cx="1587" cy="485687"/>
            </a:xfrm>
            <a:prstGeom prst="line">
              <a:avLst/>
            </a:prstGeom>
            <a:noFill/>
            <a:ln w="27051">
              <a:solidFill>
                <a:srgbClr val="008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Rectangle 60"/>
            <p:cNvSpPr>
              <a:spLocks noChangeArrowheads="1"/>
            </p:cNvSpPr>
            <p:nvPr/>
          </p:nvSpPr>
          <p:spPr bwMode="auto">
            <a:xfrm>
              <a:off x="7221050" y="2516250"/>
              <a:ext cx="1509712" cy="396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47" name="Rectangle 62"/>
            <p:cNvSpPr>
              <a:spLocks noChangeArrowheads="1"/>
            </p:cNvSpPr>
            <p:nvPr/>
          </p:nvSpPr>
          <p:spPr bwMode="auto">
            <a:xfrm>
              <a:off x="8218000" y="2541646"/>
              <a:ext cx="71437" cy="311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2031" smtClean="0">
                  <a:solidFill>
                    <a:srgbClr val="0000FF"/>
                  </a:solidFill>
                </a:rPr>
                <a:t> </a:t>
              </a:r>
              <a:endParaRPr lang="pl-PL" altLang="pl-PL" sz="2585" smtClean="0"/>
            </a:p>
          </p:txBody>
        </p:sp>
        <p:sp>
          <p:nvSpPr>
            <p:cNvPr id="48" name="Freeform 63"/>
            <p:cNvSpPr>
              <a:spLocks/>
            </p:cNvSpPr>
            <p:nvPr/>
          </p:nvSpPr>
          <p:spPr bwMode="auto">
            <a:xfrm>
              <a:off x="1013925" y="4492331"/>
              <a:ext cx="6546850" cy="492036"/>
            </a:xfrm>
            <a:custGeom>
              <a:avLst/>
              <a:gdLst>
                <a:gd name="T0" fmla="*/ 2147483647 w 4467"/>
                <a:gd name="T1" fmla="*/ 361834893 h 343"/>
                <a:gd name="T2" fmla="*/ 2147483647 w 4467"/>
                <a:gd name="T3" fmla="*/ 844282612 h 343"/>
                <a:gd name="T4" fmla="*/ 1139293084 w 4467"/>
                <a:gd name="T5" fmla="*/ 827053122 h 343"/>
                <a:gd name="T6" fmla="*/ 1139293084 w 4467"/>
                <a:gd name="T7" fmla="*/ 0 h 343"/>
                <a:gd name="T8" fmla="*/ 0 w 4467"/>
                <a:gd name="T9" fmla="*/ 0 h 3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67"/>
                <a:gd name="T16" fmla="*/ 0 h 343"/>
                <a:gd name="T17" fmla="*/ 4467 w 4467"/>
                <a:gd name="T18" fmla="*/ 343 h 3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67" h="343">
                  <a:moveTo>
                    <a:pt x="4467" y="147"/>
                  </a:moveTo>
                  <a:lnTo>
                    <a:pt x="4464" y="343"/>
                  </a:lnTo>
                  <a:lnTo>
                    <a:pt x="452" y="336"/>
                  </a:lnTo>
                  <a:lnTo>
                    <a:pt x="452" y="0"/>
                  </a:lnTo>
                  <a:lnTo>
                    <a:pt x="0" y="0"/>
                  </a:lnTo>
                </a:path>
              </a:pathLst>
            </a:custGeom>
            <a:noFill/>
            <a:ln w="27051" cap="flat">
              <a:solidFill>
                <a:srgbClr val="008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Rectangle 73"/>
            <p:cNvSpPr>
              <a:spLocks noChangeArrowheads="1"/>
            </p:cNvSpPr>
            <p:nvPr/>
          </p:nvSpPr>
          <p:spPr bwMode="auto">
            <a:xfrm>
              <a:off x="6747975" y="2187696"/>
              <a:ext cx="1042987" cy="341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pl-PL" altLang="pl-PL" sz="2215" smtClean="0">
                  <a:solidFill>
                    <a:srgbClr val="0000FF"/>
                  </a:solidFill>
                </a:rPr>
                <a:t>Strefa</a:t>
              </a:r>
              <a:r>
                <a:rPr lang="ru-RU" altLang="pl-PL" sz="2215" smtClean="0">
                  <a:solidFill>
                    <a:srgbClr val="0000FF"/>
                  </a:solidFill>
                </a:rPr>
                <a:t> </a:t>
              </a:r>
              <a:r>
                <a:rPr lang="pl-PL" altLang="pl-PL" sz="2215" smtClean="0">
                  <a:solidFill>
                    <a:srgbClr val="0000FF"/>
                  </a:solidFill>
                </a:rPr>
                <a:t>2</a:t>
              </a:r>
              <a:endParaRPr lang="pl-PL" altLang="pl-PL" sz="2215" smtClean="0"/>
            </a:p>
          </p:txBody>
        </p:sp>
        <p:sp>
          <p:nvSpPr>
            <p:cNvPr id="50" name="Rectangle 74"/>
            <p:cNvSpPr>
              <a:spLocks noChangeArrowheads="1"/>
            </p:cNvSpPr>
            <p:nvPr/>
          </p:nvSpPr>
          <p:spPr bwMode="auto">
            <a:xfrm>
              <a:off x="120162" y="1502020"/>
              <a:ext cx="1533525" cy="511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eaLnBrk="1" hangingPunct="1">
                <a:defRPr/>
              </a:pPr>
              <a:r>
                <a:rPr lang="pl-PL" altLang="pl-PL" sz="1662" smtClean="0">
                  <a:solidFill>
                    <a:srgbClr val="000000"/>
                  </a:solidFill>
                </a:rPr>
                <a:t>ŚCIANA ZEWNĘTRZNA</a:t>
              </a:r>
              <a:endParaRPr lang="pl-PL" altLang="pl-PL" sz="2585" smtClean="0"/>
            </a:p>
          </p:txBody>
        </p:sp>
        <p:sp>
          <p:nvSpPr>
            <p:cNvPr id="51" name="Rectangle 75"/>
            <p:cNvSpPr>
              <a:spLocks noChangeArrowheads="1"/>
            </p:cNvSpPr>
            <p:nvPr/>
          </p:nvSpPr>
          <p:spPr bwMode="auto">
            <a:xfrm>
              <a:off x="3095137" y="1514718"/>
              <a:ext cx="3792538" cy="455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92442" eaLnBrk="1" hangingPunct="1">
                <a:defRPr/>
              </a:pPr>
              <a:r>
                <a:rPr lang="pl-PL" sz="2954" b="1" i="1" dirty="0">
                  <a:solidFill>
                    <a:srgbClr val="1596E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WNĘTRZE OBIEKTU</a:t>
              </a:r>
              <a:r>
                <a:rPr lang="pl-PL" sz="2954" b="1" i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 </a:t>
              </a:r>
              <a:endParaRPr lang="pl-PL" sz="3785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52" name="Rectangle 76"/>
            <p:cNvSpPr>
              <a:spLocks noChangeArrowheads="1"/>
            </p:cNvSpPr>
            <p:nvPr/>
          </p:nvSpPr>
          <p:spPr bwMode="auto">
            <a:xfrm>
              <a:off x="7213112" y="3701898"/>
              <a:ext cx="1385888" cy="511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966788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966788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pl-PL" altLang="pl-PL" sz="1662" smtClean="0">
                  <a:solidFill>
                    <a:srgbClr val="000000"/>
                  </a:solidFill>
                </a:rPr>
                <a:t>Chronione urządzenie</a:t>
              </a:r>
              <a:endParaRPr lang="pl-PL" altLang="pl-PL" sz="1754" smtClean="0"/>
            </a:p>
          </p:txBody>
        </p:sp>
        <p:sp>
          <p:nvSpPr>
            <p:cNvPr id="53" name="Rectangle 77"/>
            <p:cNvSpPr>
              <a:spLocks noChangeArrowheads="1"/>
            </p:cNvSpPr>
            <p:nvPr/>
          </p:nvSpPr>
          <p:spPr bwMode="auto">
            <a:xfrm>
              <a:off x="3330087" y="3167008"/>
              <a:ext cx="1346200" cy="241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r>
                <a:rPr lang="pl-PL" altLang="pl-PL" sz="1569" smtClean="0">
                  <a:solidFill>
                    <a:srgbClr val="000000"/>
                  </a:solidFill>
                </a:rPr>
                <a:t>Linia przesyłu</a:t>
              </a:r>
              <a:endParaRPr lang="pl-PL" altLang="pl-PL" sz="2215" smtClean="0"/>
            </a:p>
          </p:txBody>
        </p:sp>
        <p:sp>
          <p:nvSpPr>
            <p:cNvPr id="54" name="Rectangle 78"/>
            <p:cNvSpPr>
              <a:spLocks noChangeArrowheads="1"/>
            </p:cNvSpPr>
            <p:nvPr/>
          </p:nvSpPr>
          <p:spPr bwMode="auto">
            <a:xfrm>
              <a:off x="3349137" y="3641584"/>
              <a:ext cx="919163" cy="241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r>
                <a:rPr lang="pl-PL" altLang="pl-PL" sz="1569" smtClean="0">
                  <a:solidFill>
                    <a:srgbClr val="000000"/>
                  </a:solidFill>
                </a:rPr>
                <a:t>sygnałów</a:t>
              </a:r>
              <a:endParaRPr lang="pl-PL" altLang="pl-PL" sz="2215" smtClean="0"/>
            </a:p>
          </p:txBody>
        </p:sp>
        <p:sp>
          <p:nvSpPr>
            <p:cNvPr id="55" name="Rectangle 79"/>
            <p:cNvSpPr>
              <a:spLocks noChangeArrowheads="1"/>
            </p:cNvSpPr>
            <p:nvPr/>
          </p:nvSpPr>
          <p:spPr bwMode="auto">
            <a:xfrm>
              <a:off x="1631462" y="2752745"/>
              <a:ext cx="960438" cy="284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844083" eaLnBrk="1" hangingPunct="1">
                <a:defRPr/>
              </a:pPr>
              <a:r>
                <a:rPr lang="pl-PL" sz="1846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ZOP 0-1</a:t>
              </a:r>
            </a:p>
          </p:txBody>
        </p:sp>
        <p:sp>
          <p:nvSpPr>
            <p:cNvPr id="56" name="Rectangle 82"/>
            <p:cNvSpPr>
              <a:spLocks noChangeArrowheads="1"/>
            </p:cNvSpPr>
            <p:nvPr/>
          </p:nvSpPr>
          <p:spPr bwMode="auto">
            <a:xfrm>
              <a:off x="5336687" y="2763856"/>
              <a:ext cx="962025" cy="284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844083" eaLnBrk="1" hangingPunct="1">
                <a:defRPr/>
              </a:pPr>
              <a:r>
                <a:rPr lang="pl-PL" sz="1846" b="1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ZOP 1-2</a:t>
              </a:r>
            </a:p>
          </p:txBody>
        </p:sp>
        <p:sp>
          <p:nvSpPr>
            <p:cNvPr id="57" name="Rectangle 83"/>
            <p:cNvSpPr>
              <a:spLocks noChangeArrowheads="1"/>
            </p:cNvSpPr>
            <p:nvPr/>
          </p:nvSpPr>
          <p:spPr bwMode="auto">
            <a:xfrm>
              <a:off x="5476387" y="3152722"/>
              <a:ext cx="609600" cy="777735"/>
            </a:xfrm>
            <a:prstGeom prst="rect">
              <a:avLst/>
            </a:prstGeom>
            <a:solidFill>
              <a:srgbClr val="FFFF00"/>
            </a:solidFill>
            <a:ln w="42863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58" name="Freeform 84"/>
            <p:cNvSpPr>
              <a:spLocks/>
            </p:cNvSpPr>
            <p:nvPr/>
          </p:nvSpPr>
          <p:spPr bwMode="auto">
            <a:xfrm>
              <a:off x="5628787" y="3224148"/>
              <a:ext cx="323850" cy="296808"/>
            </a:xfrm>
            <a:custGeom>
              <a:avLst/>
              <a:gdLst>
                <a:gd name="T0" fmla="*/ 0 w 204"/>
                <a:gd name="T1" fmla="*/ 7752951 h 203"/>
                <a:gd name="T2" fmla="*/ 304691253 w 204"/>
                <a:gd name="T3" fmla="*/ 524595125 h 203"/>
                <a:gd name="T4" fmla="*/ 603465472 w 204"/>
                <a:gd name="T5" fmla="*/ 0 h 203"/>
                <a:gd name="T6" fmla="*/ 0 w 204"/>
                <a:gd name="T7" fmla="*/ 7752951 h 2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4"/>
                <a:gd name="T13" fmla="*/ 0 h 203"/>
                <a:gd name="T14" fmla="*/ 204 w 204"/>
                <a:gd name="T15" fmla="*/ 203 h 2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4" h="203">
                  <a:moveTo>
                    <a:pt x="0" y="3"/>
                  </a:moveTo>
                  <a:lnTo>
                    <a:pt x="103" y="203"/>
                  </a:lnTo>
                  <a:lnTo>
                    <a:pt x="20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Freeform 85"/>
            <p:cNvSpPr>
              <a:spLocks/>
            </p:cNvSpPr>
            <p:nvPr/>
          </p:nvSpPr>
          <p:spPr bwMode="auto">
            <a:xfrm>
              <a:off x="5628787" y="3509846"/>
              <a:ext cx="323850" cy="299983"/>
            </a:xfrm>
            <a:custGeom>
              <a:avLst/>
              <a:gdLst>
                <a:gd name="T0" fmla="*/ 0 w 204"/>
                <a:gd name="T1" fmla="*/ 7749566 h 205"/>
                <a:gd name="T2" fmla="*/ 304691253 w 204"/>
                <a:gd name="T3" fmla="*/ 529516629 h 205"/>
                <a:gd name="T4" fmla="*/ 603465472 w 204"/>
                <a:gd name="T5" fmla="*/ 0 h 205"/>
                <a:gd name="T6" fmla="*/ 0 w 204"/>
                <a:gd name="T7" fmla="*/ 7749566 h 20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4"/>
                <a:gd name="T13" fmla="*/ 0 h 205"/>
                <a:gd name="T14" fmla="*/ 204 w 204"/>
                <a:gd name="T15" fmla="*/ 205 h 20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4" h="205">
                  <a:moveTo>
                    <a:pt x="0" y="3"/>
                  </a:moveTo>
                  <a:lnTo>
                    <a:pt x="103" y="205"/>
                  </a:lnTo>
                  <a:lnTo>
                    <a:pt x="20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Oval 89"/>
            <p:cNvSpPr>
              <a:spLocks noChangeArrowheads="1"/>
            </p:cNvSpPr>
            <p:nvPr/>
          </p:nvSpPr>
          <p:spPr bwMode="auto">
            <a:xfrm>
              <a:off x="5974862" y="4928815"/>
              <a:ext cx="98425" cy="96820"/>
            </a:xfrm>
            <a:prstGeom prst="ellipse">
              <a:avLst/>
            </a:prstGeom>
            <a:solidFill>
              <a:srgbClr val="FFCC00"/>
            </a:solidFill>
            <a:ln w="17526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61" name="Line 90"/>
            <p:cNvSpPr>
              <a:spLocks noChangeShapeType="1"/>
            </p:cNvSpPr>
            <p:nvPr/>
          </p:nvSpPr>
          <p:spPr bwMode="auto">
            <a:xfrm>
              <a:off x="5789125" y="3976487"/>
              <a:ext cx="1587" cy="487274"/>
            </a:xfrm>
            <a:prstGeom prst="line">
              <a:avLst/>
            </a:prstGeom>
            <a:noFill/>
            <a:ln w="27051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Line 91"/>
            <p:cNvSpPr>
              <a:spLocks noChangeShapeType="1"/>
            </p:cNvSpPr>
            <p:nvPr/>
          </p:nvSpPr>
          <p:spPr bwMode="auto">
            <a:xfrm>
              <a:off x="5789125" y="3944743"/>
              <a:ext cx="1587" cy="487274"/>
            </a:xfrm>
            <a:prstGeom prst="line">
              <a:avLst/>
            </a:prstGeom>
            <a:noFill/>
            <a:ln w="27051">
              <a:solidFill>
                <a:srgbClr val="008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Oval 92"/>
            <p:cNvSpPr>
              <a:spLocks noChangeArrowheads="1"/>
            </p:cNvSpPr>
            <p:nvPr/>
          </p:nvSpPr>
          <p:spPr bwMode="auto">
            <a:xfrm>
              <a:off x="5739912" y="4405035"/>
              <a:ext cx="100013" cy="96820"/>
            </a:xfrm>
            <a:prstGeom prst="ellipse">
              <a:avLst/>
            </a:prstGeom>
            <a:solidFill>
              <a:srgbClr val="008000"/>
            </a:solidFill>
            <a:ln w="17526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64" name="Oval 93"/>
            <p:cNvSpPr>
              <a:spLocks noChangeArrowheads="1"/>
            </p:cNvSpPr>
            <p:nvPr/>
          </p:nvSpPr>
          <p:spPr bwMode="auto">
            <a:xfrm>
              <a:off x="5974862" y="4405035"/>
              <a:ext cx="98425" cy="96820"/>
            </a:xfrm>
            <a:prstGeom prst="ellipse">
              <a:avLst/>
            </a:prstGeom>
            <a:solidFill>
              <a:srgbClr val="008000"/>
            </a:solidFill>
            <a:ln w="17526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65" name="Line 94"/>
            <p:cNvSpPr>
              <a:spLocks noChangeShapeType="1"/>
            </p:cNvSpPr>
            <p:nvPr/>
          </p:nvSpPr>
          <p:spPr bwMode="auto">
            <a:xfrm>
              <a:off x="2282337" y="4493919"/>
              <a:ext cx="1588" cy="487274"/>
            </a:xfrm>
            <a:prstGeom prst="line">
              <a:avLst/>
            </a:prstGeom>
            <a:noFill/>
            <a:ln w="27051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Rectangle 95"/>
            <p:cNvSpPr>
              <a:spLocks noChangeArrowheads="1"/>
            </p:cNvSpPr>
            <p:nvPr/>
          </p:nvSpPr>
          <p:spPr bwMode="auto">
            <a:xfrm>
              <a:off x="1890225" y="4362179"/>
              <a:ext cx="579437" cy="173007"/>
            </a:xfrm>
            <a:prstGeom prst="rect">
              <a:avLst/>
            </a:prstGeom>
            <a:solidFill>
              <a:srgbClr val="008000"/>
            </a:solidFill>
            <a:ln w="17526">
              <a:solidFill>
                <a:srgbClr val="FFCC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67" name="Line 96"/>
            <p:cNvSpPr>
              <a:spLocks noChangeShapeType="1"/>
            </p:cNvSpPr>
            <p:nvPr/>
          </p:nvSpPr>
          <p:spPr bwMode="auto">
            <a:xfrm>
              <a:off x="2282337" y="4463761"/>
              <a:ext cx="1588" cy="485687"/>
            </a:xfrm>
            <a:prstGeom prst="line">
              <a:avLst/>
            </a:prstGeom>
            <a:noFill/>
            <a:ln w="27051">
              <a:solidFill>
                <a:srgbClr val="008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Oval 97"/>
            <p:cNvSpPr>
              <a:spLocks noChangeArrowheads="1"/>
            </p:cNvSpPr>
            <p:nvPr/>
          </p:nvSpPr>
          <p:spPr bwMode="auto">
            <a:xfrm>
              <a:off x="2233125" y="4922466"/>
              <a:ext cx="100012" cy="98407"/>
            </a:xfrm>
            <a:prstGeom prst="ellipse">
              <a:avLst/>
            </a:prstGeom>
            <a:solidFill>
              <a:srgbClr val="FFCC00"/>
            </a:solidFill>
            <a:ln w="17526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69" name="Line 98"/>
            <p:cNvSpPr>
              <a:spLocks noChangeShapeType="1"/>
            </p:cNvSpPr>
            <p:nvPr/>
          </p:nvSpPr>
          <p:spPr bwMode="auto">
            <a:xfrm>
              <a:off x="2048975" y="3971725"/>
              <a:ext cx="1587" cy="485687"/>
            </a:xfrm>
            <a:prstGeom prst="line">
              <a:avLst/>
            </a:prstGeom>
            <a:noFill/>
            <a:ln w="27051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Line 99"/>
            <p:cNvSpPr>
              <a:spLocks noChangeShapeType="1"/>
            </p:cNvSpPr>
            <p:nvPr/>
          </p:nvSpPr>
          <p:spPr bwMode="auto">
            <a:xfrm>
              <a:off x="2048975" y="3938394"/>
              <a:ext cx="1587" cy="487274"/>
            </a:xfrm>
            <a:prstGeom prst="line">
              <a:avLst/>
            </a:prstGeom>
            <a:noFill/>
            <a:ln w="27051">
              <a:solidFill>
                <a:srgbClr val="008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Oval 100"/>
            <p:cNvSpPr>
              <a:spLocks noChangeArrowheads="1"/>
            </p:cNvSpPr>
            <p:nvPr/>
          </p:nvSpPr>
          <p:spPr bwMode="auto">
            <a:xfrm>
              <a:off x="1998175" y="4398686"/>
              <a:ext cx="100012" cy="96820"/>
            </a:xfrm>
            <a:prstGeom prst="ellipse">
              <a:avLst/>
            </a:prstGeom>
            <a:solidFill>
              <a:srgbClr val="008000"/>
            </a:solidFill>
            <a:ln w="17526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72" name="Oval 101"/>
            <p:cNvSpPr>
              <a:spLocks noChangeArrowheads="1"/>
            </p:cNvSpPr>
            <p:nvPr/>
          </p:nvSpPr>
          <p:spPr bwMode="auto">
            <a:xfrm>
              <a:off x="2233125" y="4398686"/>
              <a:ext cx="100012" cy="96820"/>
            </a:xfrm>
            <a:prstGeom prst="ellipse">
              <a:avLst/>
            </a:prstGeom>
            <a:solidFill>
              <a:srgbClr val="008000"/>
            </a:solidFill>
            <a:ln w="17526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73" name="Rectangle 102"/>
            <p:cNvSpPr>
              <a:spLocks noChangeArrowheads="1"/>
            </p:cNvSpPr>
            <p:nvPr/>
          </p:nvSpPr>
          <p:spPr bwMode="auto">
            <a:xfrm>
              <a:off x="421787" y="4403447"/>
              <a:ext cx="579438" cy="173007"/>
            </a:xfrm>
            <a:prstGeom prst="rect">
              <a:avLst/>
            </a:prstGeom>
            <a:solidFill>
              <a:srgbClr val="008000"/>
            </a:solidFill>
            <a:ln w="17526">
              <a:solidFill>
                <a:srgbClr val="FFCC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74" name="Oval 103"/>
            <p:cNvSpPr>
              <a:spLocks noChangeArrowheads="1"/>
            </p:cNvSpPr>
            <p:nvPr/>
          </p:nvSpPr>
          <p:spPr bwMode="auto">
            <a:xfrm>
              <a:off x="529737" y="4438366"/>
              <a:ext cx="100013" cy="96821"/>
            </a:xfrm>
            <a:prstGeom prst="ellipse">
              <a:avLst/>
            </a:prstGeom>
            <a:solidFill>
              <a:srgbClr val="008000"/>
            </a:solidFill>
            <a:ln w="17526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75" name="Oval 104"/>
            <p:cNvSpPr>
              <a:spLocks noChangeArrowheads="1"/>
            </p:cNvSpPr>
            <p:nvPr/>
          </p:nvSpPr>
          <p:spPr bwMode="auto">
            <a:xfrm>
              <a:off x="764687" y="4438366"/>
              <a:ext cx="100013" cy="96821"/>
            </a:xfrm>
            <a:prstGeom prst="ellipse">
              <a:avLst/>
            </a:prstGeom>
            <a:solidFill>
              <a:srgbClr val="008000"/>
            </a:solidFill>
            <a:ln w="17526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sp>
          <p:nvSpPr>
            <p:cNvPr id="76" name="Line 4"/>
            <p:cNvSpPr>
              <a:spLocks noChangeShapeType="1"/>
            </p:cNvSpPr>
            <p:nvPr/>
          </p:nvSpPr>
          <p:spPr bwMode="auto">
            <a:xfrm>
              <a:off x="583712" y="4541535"/>
              <a:ext cx="1588" cy="484100"/>
            </a:xfrm>
            <a:prstGeom prst="line">
              <a:avLst/>
            </a:prstGeom>
            <a:noFill/>
            <a:ln w="2705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Line 5"/>
            <p:cNvSpPr>
              <a:spLocks noChangeShapeType="1"/>
            </p:cNvSpPr>
            <p:nvPr/>
          </p:nvSpPr>
          <p:spPr bwMode="auto">
            <a:xfrm>
              <a:off x="372575" y="5012937"/>
              <a:ext cx="425450" cy="3174"/>
            </a:xfrm>
            <a:prstGeom prst="line">
              <a:avLst/>
            </a:prstGeom>
            <a:noFill/>
            <a:ln w="3975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Line 6"/>
            <p:cNvSpPr>
              <a:spLocks noChangeShapeType="1"/>
            </p:cNvSpPr>
            <p:nvPr/>
          </p:nvSpPr>
          <p:spPr bwMode="auto">
            <a:xfrm flipH="1" flipV="1">
              <a:off x="426550" y="5106583"/>
              <a:ext cx="315912" cy="1587"/>
            </a:xfrm>
            <a:prstGeom prst="line">
              <a:avLst/>
            </a:prstGeom>
            <a:noFill/>
            <a:ln w="3975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Line 7"/>
            <p:cNvSpPr>
              <a:spLocks noChangeShapeType="1"/>
            </p:cNvSpPr>
            <p:nvPr/>
          </p:nvSpPr>
          <p:spPr bwMode="auto">
            <a:xfrm>
              <a:off x="526562" y="5198642"/>
              <a:ext cx="130175" cy="1587"/>
            </a:xfrm>
            <a:prstGeom prst="line">
              <a:avLst/>
            </a:prstGeom>
            <a:noFill/>
            <a:ln w="3975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78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42" y="472208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b="1" dirty="0" smtClean="0">
                <a:solidFill>
                  <a:srgbClr val="0E7392"/>
                </a:solidFill>
                <a:latin typeface="Dosis" panose="02010503020202060003" pitchFamily="2" charset="-18"/>
              </a:rPr>
              <a:t>Ochronniki 8/20µs – tanie ale czy skuteczne?</a:t>
            </a:r>
            <a:endParaRPr lang="pl-PL" altLang="pl-PL" sz="2800" dirty="0" smtClean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  <p:grpSp>
        <p:nvGrpSpPr>
          <p:cNvPr id="3" name="Grupa 8"/>
          <p:cNvGrpSpPr>
            <a:grpSpLocks/>
          </p:cNvGrpSpPr>
          <p:nvPr/>
        </p:nvGrpSpPr>
        <p:grpSpPr bwMode="auto">
          <a:xfrm>
            <a:off x="5604579" y="1463255"/>
            <a:ext cx="3975100" cy="2060575"/>
            <a:chOff x="4211960" y="3068960"/>
            <a:chExt cx="3975683" cy="1545277"/>
          </a:xfrm>
        </p:grpSpPr>
        <p:pic>
          <p:nvPicPr>
            <p:cNvPr id="4" name="Picture 4" descr="http://www.dipol.com.pl/pict/r48602+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3068960"/>
              <a:ext cx="3399619" cy="154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pole tekstowe 140"/>
            <p:cNvSpPr txBox="1"/>
            <p:nvPr/>
          </p:nvSpPr>
          <p:spPr>
            <a:xfrm>
              <a:off x="4211960" y="4384470"/>
              <a:ext cx="3961393" cy="1976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844083" eaLnBrk="1" hangingPunct="1">
                <a:defRPr/>
              </a:pPr>
              <a:r>
                <a:rPr lang="pl-PL" sz="1108" b="1" i="1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charset="0"/>
                  <a:cs typeface="Arial" charset="0"/>
                </a:rPr>
                <a:t>żródło</a:t>
              </a:r>
              <a:r>
                <a:rPr lang="pl-PL" sz="1108" b="1" i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charset="0"/>
                  <a:cs typeface="Arial" charset="0"/>
                </a:rPr>
                <a:t>: </a:t>
              </a:r>
              <a:r>
                <a:rPr lang="pl-PL" sz="1108" b="1" i="1" dirty="0" err="1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charset="0"/>
                  <a:cs typeface="Arial" charset="0"/>
                </a:rPr>
                <a:t>www.dipol.pl</a:t>
              </a:r>
              <a:endParaRPr lang="pl-PL" sz="1108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cs typeface="Arial" charset="0"/>
              </a:endParaRPr>
            </a:p>
          </p:txBody>
        </p:sp>
      </p:grpSp>
      <p:pic>
        <p:nvPicPr>
          <p:cNvPr id="6" name="Picture 7" descr="D:\PIRC\Rozporzadzenie\Prezentacje\Grafiki\axi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849" y="1388290"/>
            <a:ext cx="2592387" cy="265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ole tekstowe 142"/>
          <p:cNvSpPr txBox="1"/>
          <p:nvPr/>
        </p:nvSpPr>
        <p:spPr>
          <a:xfrm>
            <a:off x="1273849" y="3747422"/>
            <a:ext cx="2592388" cy="263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defTabSz="844083" eaLnBrk="1" hangingPunct="1">
              <a:defRPr/>
            </a:pPr>
            <a:r>
              <a:rPr lang="pl-PL" sz="1108" b="1" i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cs typeface="Arial" charset="0"/>
              </a:rPr>
              <a:t>żródło</a:t>
            </a:r>
            <a:r>
              <a:rPr lang="pl-PL" sz="1108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cs typeface="Arial" charset="0"/>
              </a:rPr>
              <a:t>: </a:t>
            </a:r>
            <a:r>
              <a:rPr lang="pl-PL" sz="1108" b="1" i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cs typeface="Arial" charset="0"/>
              </a:rPr>
              <a:t>www.axing.pl</a:t>
            </a:r>
            <a:endParaRPr lang="pl-PL" sz="1108" b="1" i="1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  <a:cs typeface="Arial" charset="0"/>
            </a:endParaRPr>
          </a:p>
        </p:txBody>
      </p:sp>
      <p:pic>
        <p:nvPicPr>
          <p:cNvPr id="8" name="Obraz 13" descr="DS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367" y="3816364"/>
            <a:ext cx="2881312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ole tekstowe 144"/>
          <p:cNvSpPr txBox="1"/>
          <p:nvPr/>
        </p:nvSpPr>
        <p:spPr>
          <a:xfrm>
            <a:off x="6666617" y="5945201"/>
            <a:ext cx="2592387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844083" eaLnBrk="1" hangingPunct="1">
              <a:defRPr/>
            </a:pPr>
            <a:r>
              <a:rPr lang="pl-PL" sz="1108" b="1" i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cs typeface="Arial" charset="0"/>
              </a:rPr>
              <a:t>żródło</a:t>
            </a:r>
            <a:r>
              <a:rPr lang="pl-PL" sz="1108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cs typeface="Arial" charset="0"/>
              </a:rPr>
              <a:t>: </a:t>
            </a:r>
            <a:r>
              <a:rPr lang="pl-PL" sz="1108" b="1" i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cs typeface="Arial" charset="0"/>
              </a:rPr>
              <a:t>www.dsesat.pl</a:t>
            </a:r>
            <a:endParaRPr lang="pl-PL" sz="1108" b="1" i="1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Podtytuł 10"/>
          <p:cNvSpPr txBox="1">
            <a:spLocks/>
          </p:cNvSpPr>
          <p:nvPr/>
        </p:nvSpPr>
        <p:spPr bwMode="auto">
          <a:xfrm>
            <a:off x="1238895" y="4576776"/>
            <a:ext cx="43211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hangingPunct="1">
              <a:spcAft>
                <a:spcPts val="554"/>
              </a:spcAft>
              <a:defRPr/>
            </a:pPr>
            <a:r>
              <a:rPr lang="pl-PL" altLang="pl-PL" sz="1846" b="1" dirty="0" smtClean="0">
                <a:solidFill>
                  <a:srgbClr val="FF0000"/>
                </a:solidFill>
              </a:rPr>
              <a:t>Ochronniki bez zacisku uziemiającego,</a:t>
            </a:r>
          </a:p>
          <a:p>
            <a:pPr defTabSz="914400" eaLnBrk="1" hangingPunct="1">
              <a:spcAft>
                <a:spcPts val="554"/>
              </a:spcAft>
              <a:defRPr/>
            </a:pPr>
            <a:r>
              <a:rPr lang="pl-PL" altLang="pl-PL" sz="1846" b="1" dirty="0" smtClean="0">
                <a:solidFill>
                  <a:srgbClr val="FF0000"/>
                </a:solidFill>
              </a:rPr>
              <a:t>próg zadziałania ok. 600V</a:t>
            </a:r>
            <a:endParaRPr lang="pl-PL" altLang="pl-PL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1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2750" y="411066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Ochrona przed przepięciami</a:t>
            </a:r>
          </a:p>
        </p:txBody>
      </p:sp>
      <p:pic>
        <p:nvPicPr>
          <p:cNvPr id="3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619" y="1254029"/>
            <a:ext cx="8293100" cy="4194175"/>
          </a:xfrm>
          <a:prstGeom prst="rect">
            <a:avLst/>
          </a:prstGeom>
          <a:noFill/>
          <a:ln w="9525">
            <a:solidFill>
              <a:srgbClr val="B2B2B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212494" y="1376266"/>
            <a:ext cx="4697413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defTabSz="914400" eaLnBrk="1" hangingPunct="1">
              <a:lnSpc>
                <a:spcPts val="3000"/>
              </a:lnSpc>
              <a:buFont typeface="Arial" panose="020B0604020202020204" pitchFamily="34" charset="0"/>
              <a:buNone/>
            </a:pPr>
            <a:r>
              <a:rPr lang="pl-PL" altLang="pl-PL" sz="2400">
                <a:solidFill>
                  <a:srgbClr val="0D3261"/>
                </a:solidFill>
                <a:latin typeface="Myriad Pro" panose="020B0503030403020204" pitchFamily="34" charset="0"/>
              </a:rPr>
              <a:t>Należy stosować ochronniki przed przepięciami typu 1 dla instalacji zasilających oraz typu D1 dla kabli sygnałowych (10/350µs)</a:t>
            </a:r>
          </a:p>
        </p:txBody>
      </p:sp>
      <p:sp>
        <p:nvSpPr>
          <p:cNvPr id="5" name="Text Box 39"/>
          <p:cNvSpPr txBox="1">
            <a:spLocks noChangeArrowheads="1"/>
          </p:cNvSpPr>
          <p:nvPr/>
        </p:nvSpPr>
        <p:spPr bwMode="auto">
          <a:xfrm>
            <a:off x="1767619" y="5683154"/>
            <a:ext cx="8540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276" tIns="44638" rIns="89276" bIns="44638">
            <a:spAutoFit/>
          </a:bodyPr>
          <a:lstStyle>
            <a:lvl1pPr defTabSz="9667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667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667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667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667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667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667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667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667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pl-PL" altLang="pl-PL" sz="2400" b="1" dirty="0">
                <a:solidFill>
                  <a:srgbClr val="0000CC"/>
                </a:solidFill>
                <a:latin typeface="Dosis" panose="02010503020202060003" pitchFamily="2" charset="-18"/>
                <a:cs typeface="Arial" panose="020B0604020202020204" pitchFamily="34" charset="0"/>
              </a:rPr>
              <a:t>Pole powierzchni </a:t>
            </a:r>
            <a:r>
              <a:rPr lang="pl-PL" altLang="pl-PL" sz="2400" b="1" dirty="0">
                <a:solidFill>
                  <a:srgbClr val="000000"/>
                </a:solidFill>
                <a:latin typeface="Dosis" panose="02010503020202060003" pitchFamily="2" charset="-18"/>
                <a:cs typeface="Arial" panose="020B0604020202020204" pitchFamily="34" charset="0"/>
              </a:rPr>
              <a:t>= </a:t>
            </a:r>
            <a:r>
              <a:rPr lang="pl-PL" altLang="pl-PL" sz="2400" b="1" dirty="0">
                <a:solidFill>
                  <a:srgbClr val="FF0000"/>
                </a:solidFill>
                <a:latin typeface="Dosis" panose="02010503020202060003" pitchFamily="2" charset="-18"/>
                <a:cs typeface="Arial" panose="020B0604020202020204" pitchFamily="34" charset="0"/>
              </a:rPr>
              <a:t>energia</a:t>
            </a:r>
            <a:r>
              <a:rPr lang="pl-PL" altLang="pl-PL" sz="2400" b="1" dirty="0">
                <a:solidFill>
                  <a:srgbClr val="000000"/>
                </a:solidFill>
                <a:latin typeface="Dosis" panose="02010503020202060003" pitchFamily="2" charset="-18"/>
                <a:cs typeface="Arial" panose="020B0604020202020204" pitchFamily="34" charset="0"/>
              </a:rPr>
              <a:t> impulsu przepięciowego</a:t>
            </a:r>
          </a:p>
        </p:txBody>
      </p:sp>
    </p:spTree>
    <p:extLst>
      <p:ext uri="{BB962C8B-B14F-4D97-AF65-F5344CB8AC3E}">
        <p14:creationId xmlns:p14="http://schemas.microsoft.com/office/powerpoint/2010/main" val="202230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1770" y="430076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Ochronniki 10/350µs skuteczna ochrona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1294835" y="5832407"/>
            <a:ext cx="2705100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www.dehn.pl</a:t>
            </a: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825944" y="1854118"/>
            <a:ext cx="6130953" cy="311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lnSpc>
                <a:spcPts val="3000"/>
              </a:lnSpc>
              <a:buFont typeface="Arial" panose="020B0604020202020204" pitchFamily="34" charset="0"/>
              <a:buNone/>
            </a:pPr>
            <a:r>
              <a:rPr lang="pl-PL" altLang="pl-PL" sz="2400" dirty="0">
                <a:solidFill>
                  <a:srgbClr val="0E7392"/>
                </a:solidFill>
                <a:latin typeface="Dosis" panose="02010503020202060003" pitchFamily="2" charset="-18"/>
              </a:rPr>
              <a:t>Ochronniki DEHN DGA FF chronią przed przepięciami przekraczającymi 24V, co skutecznie zabezpiecza system multiswitchowy.</a:t>
            </a:r>
          </a:p>
          <a:p>
            <a:pPr defTabSz="914400" eaLnBrk="1" hangingPunct="1">
              <a:lnSpc>
                <a:spcPts val="3000"/>
              </a:lnSpc>
              <a:buFont typeface="Arial" panose="020B0604020202020204" pitchFamily="34" charset="0"/>
              <a:buNone/>
            </a:pPr>
            <a:r>
              <a:rPr lang="pl-PL" altLang="pl-PL" sz="2400" dirty="0">
                <a:solidFill>
                  <a:srgbClr val="0E7392"/>
                </a:solidFill>
                <a:latin typeface="Dosis" panose="02010503020202060003" pitchFamily="2" charset="-18"/>
              </a:rPr>
              <a:t>W instalacji antenowej nie występują napięcia wyższe niż 13V lub maksymalnie 20V.</a:t>
            </a:r>
          </a:p>
          <a:p>
            <a:pPr defTabSz="914400" eaLnBrk="1" hangingPunct="1">
              <a:lnSpc>
                <a:spcPts val="3000"/>
              </a:lnSpc>
              <a:buFont typeface="Arial" panose="020B0604020202020204" pitchFamily="34" charset="0"/>
              <a:buNone/>
            </a:pPr>
            <a:r>
              <a:rPr lang="pl-PL" altLang="pl-PL" sz="2400" b="1" dirty="0">
                <a:solidFill>
                  <a:srgbClr val="C00000"/>
                </a:solidFill>
                <a:latin typeface="Dosis" panose="02010503020202060003" pitchFamily="2" charset="-18"/>
              </a:rPr>
              <a:t>Należy zabezpieczyć wszystkie kable!</a:t>
            </a:r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835" y="1098482"/>
            <a:ext cx="2705100" cy="4733925"/>
          </a:xfrm>
          <a:prstGeom prst="rect">
            <a:avLst/>
          </a:prstGeom>
          <a:noFill/>
          <a:ln w="9525">
            <a:solidFill>
              <a:srgbClr val="B2B2B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82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9784" y="438025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Skrzynka z ochronnikami zamiast „fajki na kable”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018928" y="5737169"/>
            <a:ext cx="59245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www.diomar.pl</a:t>
            </a: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928" y="1258845"/>
            <a:ext cx="5924550" cy="4381500"/>
          </a:xfrm>
          <a:prstGeom prst="rect">
            <a:avLst/>
          </a:prstGeom>
          <a:noFill/>
          <a:ln w="9525">
            <a:solidFill>
              <a:srgbClr val="B2B2B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86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6456" y="517539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Ochrona przed przepięciami kabli antenowych</a:t>
            </a:r>
          </a:p>
        </p:txBody>
      </p:sp>
      <p:pic>
        <p:nvPicPr>
          <p:cNvPr id="3" name="Picture 2" descr="D:\DVB-T_Legislacja\Prezentacje\Odgrom_torun skrzyn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510" y="1624785"/>
            <a:ext cx="278606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7164228" y="5165697"/>
            <a:ext cx="32226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foto: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4"/>
              </a:rPr>
              <a:t>www.diomar.pl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196671" y="1890685"/>
            <a:ext cx="5601797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Należy chronić wszystkie kable antenowe</a:t>
            </a:r>
          </a:p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endParaRPr lang="pl-PL" altLang="pl-PL" sz="2585" dirty="0" smtClean="0">
              <a:solidFill>
                <a:srgbClr val="0E7392"/>
              </a:solidFill>
              <a:latin typeface="Dosis" panose="02010503020202060003" pitchFamily="2" charset="-18"/>
            </a:endParaRPr>
          </a:p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Ochronniki instaluje się tuż przed wejściem kabli do budynku</a:t>
            </a:r>
          </a:p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endParaRPr lang="pl-PL" altLang="pl-PL" sz="2585" dirty="0" smtClean="0">
              <a:solidFill>
                <a:srgbClr val="0E7392"/>
              </a:solidFill>
              <a:latin typeface="Dosis" panose="02010503020202060003" pitchFamily="2" charset="-18"/>
            </a:endParaRPr>
          </a:p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Profesjonalny ochronnik wymaga dobrej instalacji uziemiającej</a:t>
            </a:r>
            <a:endParaRPr lang="pl-PL" altLang="pl-PL" sz="2585" dirty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34382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1018" y="1661823"/>
            <a:ext cx="7419975" cy="739472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pl-PL" sz="4800" b="1" dirty="0" smtClean="0">
                <a:solidFill>
                  <a:schemeClr val="bg1"/>
                </a:solidFill>
                <a:latin typeface="Dosis" panose="02010503020202060003" pitchFamily="2" charset="-18"/>
              </a:rPr>
              <a:t>Zapraszamy do współpracy</a:t>
            </a:r>
            <a:endParaRPr lang="pl-PL" sz="4800" b="1" dirty="0">
              <a:solidFill>
                <a:schemeClr val="bg1"/>
              </a:solidFill>
              <a:latin typeface="Dosis" panose="02010503020202060003" pitchFamily="2" charset="-1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62966" y="3201892"/>
            <a:ext cx="6856413" cy="2187575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</a:pPr>
            <a:r>
              <a:rPr lang="pl-PL" altLang="pl-PL" dirty="0" smtClean="0">
                <a:solidFill>
                  <a:schemeClr val="bg1"/>
                </a:solidFill>
                <a:latin typeface="Dosis" panose="02010503020202060003" pitchFamily="2" charset="-18"/>
              </a:rPr>
              <a:t>DIOMAR </a:t>
            </a:r>
            <a:r>
              <a:rPr lang="pl-PL" altLang="pl-PL" dirty="0" smtClean="0">
                <a:solidFill>
                  <a:schemeClr val="bg1"/>
                </a:solidFill>
                <a:latin typeface="Dosis" panose="02010503020202060003" pitchFamily="2" charset="-18"/>
              </a:rPr>
              <a:t>Sp. z o.o.,   ul. Na Skraju 34,   02-197 Warszawa</a:t>
            </a:r>
          </a:p>
          <a:p>
            <a:pPr eaLnBrk="1" hangingPunct="1">
              <a:lnSpc>
                <a:spcPct val="100000"/>
              </a:lnSpc>
            </a:pPr>
            <a:r>
              <a:rPr lang="pl-PL" altLang="pl-PL" u="sng" dirty="0" smtClean="0">
                <a:solidFill>
                  <a:srgbClr val="99CCFF"/>
                </a:solidFill>
                <a:latin typeface="Dosis" panose="02010503020202060003" pitchFamily="2" charset="-18"/>
              </a:rPr>
              <a:t>www.diomar.pl</a:t>
            </a:r>
          </a:p>
          <a:p>
            <a:pPr>
              <a:lnSpc>
                <a:spcPct val="100000"/>
              </a:lnSpc>
            </a:pPr>
            <a:r>
              <a:rPr lang="pl-PL" altLang="pl-PL" u="sng" dirty="0">
                <a:solidFill>
                  <a:srgbClr val="99CCFF"/>
                </a:solidFill>
                <a:latin typeface="Dosis" panose="02010503020202060003" pitchFamily="2" charset="-18"/>
              </a:rPr>
              <a:t>info@diomar.pl</a:t>
            </a:r>
          </a:p>
          <a:p>
            <a:pPr eaLnBrk="1" hangingPunct="1">
              <a:lnSpc>
                <a:spcPct val="100000"/>
              </a:lnSpc>
            </a:pPr>
            <a:endParaRPr lang="pl-PL" altLang="pl-PL" dirty="0" smtClean="0">
              <a:solidFill>
                <a:schemeClr val="bg1"/>
              </a:solidFill>
              <a:latin typeface="Dosis" panose="02010503020202060003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62291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360" y="549345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Zagrożenie uderzeniem pioruna w praktyce</a:t>
            </a:r>
          </a:p>
        </p:txBody>
      </p:sp>
      <p:pic>
        <p:nvPicPr>
          <p:cNvPr id="3" name="Picture 2" descr="D:\DVB-T_Legislacja\Obrazki\Burza_infocentre_pl_Janusz_Rebi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434" y="1692124"/>
            <a:ext cx="8040687" cy="395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623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333" y="299900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Ryzyko uderzenia pioruna lub przepięcia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1193386" y="5857737"/>
            <a:ext cx="42164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foto: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www.electrical-engineering-portal.com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196316" y="1860881"/>
            <a:ext cx="4251697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lnSpc>
                <a:spcPts val="3000"/>
              </a:lnSpc>
              <a:buFont typeface="Arial" panose="020B0604020202020204" pitchFamily="34" charset="0"/>
              <a:buNone/>
            </a:pPr>
            <a:r>
              <a:rPr lang="pl-PL" altLang="pl-PL" sz="2400" dirty="0">
                <a:solidFill>
                  <a:srgbClr val="0E7392"/>
                </a:solidFill>
                <a:latin typeface="Dosis" panose="02010503020202060003" pitchFamily="2" charset="-18"/>
              </a:rPr>
              <a:t>Instalacja antenowa jest najczęściej najwyższym elementem na dachu budynku i jest narażona na bezpośrednie wyładowanie piorunowe lub na zaindukowanie się przepięć od pobliskich uderzeń piorunów.</a:t>
            </a:r>
          </a:p>
        </p:txBody>
      </p:sp>
      <p:pic>
        <p:nvPicPr>
          <p:cNvPr id="5" name="Picture 2" descr="D:\ANTENY_fotki_i_inne\10_Piorun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461" y="1122225"/>
            <a:ext cx="4032250" cy="473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433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4305" y="460389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Brak skutecznej ochrony może drogo kosztować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2793924" y="5742002"/>
            <a:ext cx="594360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foto: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www.electrical-engineering-portal.com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pic>
        <p:nvPicPr>
          <p:cNvPr id="4" name="Obraz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924" y="1284302"/>
            <a:ext cx="5943600" cy="4457700"/>
          </a:xfrm>
          <a:prstGeom prst="rect">
            <a:avLst/>
          </a:prstGeom>
          <a:noFill/>
          <a:ln w="9525">
            <a:solidFill>
              <a:srgbClr val="B2B2B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55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0507" y="1368245"/>
            <a:ext cx="8329612" cy="565150"/>
          </a:xfrm>
        </p:spPr>
        <p:txBody>
          <a:bodyPr/>
          <a:lstStyle/>
          <a:p>
            <a:pPr eaLnBrk="1" hangingPunct="1"/>
            <a:r>
              <a:rPr lang="pl-PL" altLang="pl-PL" sz="3200" b="1" dirty="0" smtClean="0">
                <a:solidFill>
                  <a:srgbClr val="0E7392"/>
                </a:solidFill>
                <a:latin typeface="Dosis" panose="02010503020202060003" pitchFamily="2" charset="-18"/>
              </a:rPr>
              <a:t>Rozporządzenie Budynkowe - WYMAGANIA</a:t>
            </a:r>
            <a:endParaRPr lang="pl-PL" altLang="pl-PL" sz="3200" dirty="0" smtClean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  <p:sp>
        <p:nvSpPr>
          <p:cNvPr id="3" name="Podtytuł 10"/>
          <p:cNvSpPr txBox="1">
            <a:spLocks/>
          </p:cNvSpPr>
          <p:nvPr/>
        </p:nvSpPr>
        <p:spPr bwMode="auto">
          <a:xfrm>
            <a:off x="1241553" y="2275716"/>
            <a:ext cx="9867520" cy="384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§ </a:t>
            </a:r>
            <a:r>
              <a:rPr lang="pl-PL" altLang="pl-PL" sz="2000" dirty="0" smtClean="0">
                <a:solidFill>
                  <a:srgbClr val="0E7392"/>
                </a:solidFill>
              </a:rPr>
              <a:t>192f. </a:t>
            </a:r>
            <a:r>
              <a:rPr lang="pl-PL" altLang="pl-PL" sz="2000" dirty="0" smtClean="0">
                <a:solidFill>
                  <a:srgbClr val="0E7392"/>
                </a:solidFill>
              </a:rPr>
              <a:t>ust. 3: 	W instalacji telekomunikacyjnej należy zastosować</a:t>
            </a:r>
          </a:p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		 urządzenia ochrony przed przepięciami, a gdy instalacja</a:t>
            </a:r>
          </a:p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		 może być narażona na przetężenie – również w urządzenia </a:t>
            </a:r>
          </a:p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		 ochrony przed przetężeniami, natomiast elementy instalacji </a:t>
            </a:r>
          </a:p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		 wyprowadzone ponad dach należy umieścić w strefie </a:t>
            </a:r>
          </a:p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		 chronionej przez instalację piorunochronną, o której mowa </a:t>
            </a:r>
          </a:p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		 w § 184 ust. 3, lub bezpośrednio uziemić w przypadku</a:t>
            </a:r>
          </a:p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		 braku instalacji piorunochronnej. </a:t>
            </a:r>
          </a:p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		 Instalacje antenowe wychodzące ponad dach </a:t>
            </a:r>
          </a:p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		 oraz dłuższe ciągi instalacji antenowych w budynkach</a:t>
            </a:r>
          </a:p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		 (przekraczające 10 m) powinny być chronione ochronnikami</a:t>
            </a:r>
          </a:p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		 zabezpieczającymi od przepięć od wyładowań </a:t>
            </a:r>
          </a:p>
          <a:p>
            <a:pPr marL="0" indent="0" defTabSz="91440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pl-PL" altLang="pl-PL" sz="2000" dirty="0" smtClean="0">
                <a:solidFill>
                  <a:srgbClr val="0E7392"/>
                </a:solidFill>
              </a:rPr>
              <a:t> 	 	 bezpośrednich i pośrednich.</a:t>
            </a:r>
          </a:p>
        </p:txBody>
      </p:sp>
    </p:spTree>
    <p:extLst>
      <p:ext uri="{BB962C8B-B14F-4D97-AF65-F5344CB8AC3E}">
        <p14:creationId xmlns:p14="http://schemas.microsoft.com/office/powerpoint/2010/main" val="193472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6740" y="430075"/>
            <a:ext cx="8954397" cy="58769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Drogi dotarcia impulsów elektromagnetycznych od źródła do urządzenia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4242274" y="5810249"/>
            <a:ext cx="37433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www.rst.pl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575" y="1270883"/>
            <a:ext cx="757872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79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9376" y="469831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Typowe skutki uderzenia pioruna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031" y="3641436"/>
            <a:ext cx="3571875" cy="195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031" y="1663411"/>
            <a:ext cx="3538538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315941" y="1663411"/>
            <a:ext cx="4798612" cy="306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Uszkodzenia </a:t>
            </a: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mechaniczne</a:t>
            </a:r>
          </a:p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Pożary </a:t>
            </a: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i inne uszkodzenia cieplne</a:t>
            </a:r>
          </a:p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Uszkodzenia </a:t>
            </a: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od przepięć</a:t>
            </a:r>
          </a:p>
          <a:p>
            <a:pPr defTabSz="914400" eaLnBrk="1" hangingPunct="1">
              <a:buClr>
                <a:srgbClr val="0E7392"/>
              </a:buClr>
              <a:buFont typeface="Wingdings" panose="05000000000000000000" pitchFamily="2" charset="2"/>
              <a:buChar char="§"/>
              <a:defRPr/>
            </a:pP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Oddziaływanie </a:t>
            </a:r>
            <a:r>
              <a:rPr lang="pl-PL" altLang="pl-PL" sz="2585" dirty="0" smtClean="0">
                <a:solidFill>
                  <a:srgbClr val="0E7392"/>
                </a:solidFill>
                <a:latin typeface="Dosis" panose="02010503020202060003" pitchFamily="2" charset="-18"/>
              </a:rPr>
              <a:t>na organizmy żywe – porażenie i oparzenia</a:t>
            </a:r>
            <a:endParaRPr lang="pl-PL" altLang="pl-PL" sz="2585" dirty="0">
              <a:solidFill>
                <a:srgbClr val="0E7392"/>
              </a:solidFill>
              <a:latin typeface="Dosis" panose="02010503020202060003" pitchFamily="2" charset="-1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789666" y="5198000"/>
            <a:ext cx="37433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5"/>
              </a:rPr>
              <a:t>www.rst.pl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algn="ctr"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3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593" y="213381"/>
            <a:ext cx="7462837" cy="565150"/>
          </a:xfrm>
        </p:spPr>
        <p:txBody>
          <a:bodyPr/>
          <a:lstStyle/>
          <a:p>
            <a:pPr algn="ctr" eaLnBrk="1" hangingPunct="1"/>
            <a:r>
              <a:rPr lang="pl-PL" altLang="pl-PL" sz="2800" dirty="0" smtClean="0">
                <a:solidFill>
                  <a:srgbClr val="0E7392"/>
                </a:solidFill>
                <a:latin typeface="Dosis" panose="02010503020202060003" pitchFamily="2" charset="-18"/>
              </a:rPr>
              <a:t>Zagrożenie impulsem elektromagnetycznym</a:t>
            </a:r>
          </a:p>
        </p:txBody>
      </p:sp>
      <p:grpSp>
        <p:nvGrpSpPr>
          <p:cNvPr id="3" name="Grupa 6"/>
          <p:cNvGrpSpPr>
            <a:grpSpLocks/>
          </p:cNvGrpSpPr>
          <p:nvPr/>
        </p:nvGrpSpPr>
        <p:grpSpPr bwMode="auto">
          <a:xfrm>
            <a:off x="1810799" y="995225"/>
            <a:ext cx="7956550" cy="4198937"/>
            <a:chOff x="284285" y="896816"/>
            <a:chExt cx="7956919" cy="4198327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584508" y="1782512"/>
              <a:ext cx="3295803" cy="790460"/>
            </a:xfrm>
            <a:custGeom>
              <a:avLst/>
              <a:gdLst>
                <a:gd name="T0" fmla="*/ 36734448 w 1953"/>
                <a:gd name="T1" fmla="*/ 1033314951 h 419"/>
                <a:gd name="T2" fmla="*/ 123562996 w 1953"/>
                <a:gd name="T3" fmla="*/ 973287819 h 419"/>
                <a:gd name="T4" fmla="*/ 210389673 w 1953"/>
                <a:gd name="T5" fmla="*/ 921837161 h 419"/>
                <a:gd name="T6" fmla="*/ 303898054 w 1953"/>
                <a:gd name="T7" fmla="*/ 870386503 h 419"/>
                <a:gd name="T8" fmla="*/ 404082541 w 1953"/>
                <a:gd name="T9" fmla="*/ 810359372 h 419"/>
                <a:gd name="T10" fmla="*/ 514287785 w 1953"/>
                <a:gd name="T11" fmla="*/ 763195928 h 419"/>
                <a:gd name="T12" fmla="*/ 624492914 w 1953"/>
                <a:gd name="T13" fmla="*/ 711745270 h 419"/>
                <a:gd name="T14" fmla="*/ 741376034 w 1953"/>
                <a:gd name="T15" fmla="*/ 660292566 h 419"/>
                <a:gd name="T16" fmla="*/ 858259154 w 1953"/>
                <a:gd name="T17" fmla="*/ 608841908 h 419"/>
                <a:gd name="T18" fmla="*/ 985161317 w 1953"/>
                <a:gd name="T19" fmla="*/ 570252891 h 419"/>
                <a:gd name="T20" fmla="*/ 1118743070 w 1953"/>
                <a:gd name="T21" fmla="*/ 518802105 h 419"/>
                <a:gd name="T22" fmla="*/ 1248984000 w 1953"/>
                <a:gd name="T23" fmla="*/ 480213089 h 419"/>
                <a:gd name="T24" fmla="*/ 1392584567 w 1953"/>
                <a:gd name="T25" fmla="*/ 441624072 h 419"/>
                <a:gd name="T26" fmla="*/ 1539522303 w 1953"/>
                <a:gd name="T27" fmla="*/ 398747842 h 419"/>
                <a:gd name="T28" fmla="*/ 1689800861 w 1953"/>
                <a:gd name="T29" fmla="*/ 360158825 h 419"/>
                <a:gd name="T30" fmla="*/ 1836740424 w 1953"/>
                <a:gd name="T31" fmla="*/ 321571855 h 419"/>
                <a:gd name="T32" fmla="*/ 1993699258 w 1953"/>
                <a:gd name="T33" fmla="*/ 291557266 h 419"/>
                <a:gd name="T34" fmla="*/ 2147483647 w 1953"/>
                <a:gd name="T35" fmla="*/ 248680972 h 419"/>
                <a:gd name="T36" fmla="*/ 2147483647 w 1953"/>
                <a:gd name="T37" fmla="*/ 218668429 h 419"/>
                <a:gd name="T38" fmla="*/ 2147483647 w 1953"/>
                <a:gd name="T39" fmla="*/ 188655887 h 419"/>
                <a:gd name="T40" fmla="*/ 2147483647 w 1953"/>
                <a:gd name="T41" fmla="*/ 167217771 h 419"/>
                <a:gd name="T42" fmla="*/ 2147483647 w 1953"/>
                <a:gd name="T43" fmla="*/ 137203182 h 419"/>
                <a:gd name="T44" fmla="*/ 2147483647 w 1953"/>
                <a:gd name="T45" fmla="*/ 120052249 h 419"/>
                <a:gd name="T46" fmla="*/ 2147483647 w 1953"/>
                <a:gd name="T47" fmla="*/ 98616180 h 419"/>
                <a:gd name="T48" fmla="*/ 2147483647 w 1953"/>
                <a:gd name="T49" fmla="*/ 77178065 h 419"/>
                <a:gd name="T50" fmla="*/ 2147483647 w 1953"/>
                <a:gd name="T51" fmla="*/ 60027148 h 419"/>
                <a:gd name="T52" fmla="*/ 2147483647 w 1953"/>
                <a:gd name="T53" fmla="*/ 38589033 h 419"/>
                <a:gd name="T54" fmla="*/ 2147483647 w 1953"/>
                <a:gd name="T55" fmla="*/ 30012551 h 419"/>
                <a:gd name="T56" fmla="*/ 2147483647 w 1953"/>
                <a:gd name="T57" fmla="*/ 17150909 h 419"/>
                <a:gd name="T58" fmla="*/ 2147483647 w 1953"/>
                <a:gd name="T59" fmla="*/ 8574431 h 419"/>
                <a:gd name="T60" fmla="*/ 2147483647 w 1953"/>
                <a:gd name="T61" fmla="*/ 0 h 419"/>
                <a:gd name="T62" fmla="*/ 2147483647 w 1953"/>
                <a:gd name="T63" fmla="*/ 0 h 419"/>
                <a:gd name="T64" fmla="*/ 2147483647 w 1953"/>
                <a:gd name="T65" fmla="*/ 0 h 419"/>
                <a:gd name="T66" fmla="*/ 2147483647 w 1953"/>
                <a:gd name="T67" fmla="*/ 0 h 419"/>
                <a:gd name="T68" fmla="*/ 2147483647 w 1953"/>
                <a:gd name="T69" fmla="*/ 0 h 419"/>
                <a:gd name="T70" fmla="*/ 2147483647 w 1953"/>
                <a:gd name="T71" fmla="*/ 0 h 419"/>
                <a:gd name="T72" fmla="*/ 2147483647 w 1953"/>
                <a:gd name="T73" fmla="*/ 8574431 h 419"/>
                <a:gd name="T74" fmla="*/ 2147483647 w 1953"/>
                <a:gd name="T75" fmla="*/ 8574431 h 419"/>
                <a:gd name="T76" fmla="*/ 2147483647 w 1953"/>
                <a:gd name="T77" fmla="*/ 17150909 h 419"/>
                <a:gd name="T78" fmla="*/ 2147483647 w 1953"/>
                <a:gd name="T79" fmla="*/ 38589033 h 419"/>
                <a:gd name="T80" fmla="*/ 2147483647 w 1953"/>
                <a:gd name="T81" fmla="*/ 47163460 h 419"/>
                <a:gd name="T82" fmla="*/ 2147483647 w 1953"/>
                <a:gd name="T83" fmla="*/ 68601591 h 419"/>
                <a:gd name="T84" fmla="*/ 0 w 1953"/>
                <a:gd name="T85" fmla="*/ 1063329540 h 4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53"/>
                <a:gd name="T130" fmla="*/ 0 h 419"/>
                <a:gd name="T131" fmla="*/ 1953 w 1953"/>
                <a:gd name="T132" fmla="*/ 419 h 41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53" h="419">
                  <a:moveTo>
                    <a:pt x="0" y="248"/>
                  </a:moveTo>
                  <a:lnTo>
                    <a:pt x="11" y="241"/>
                  </a:lnTo>
                  <a:lnTo>
                    <a:pt x="25" y="234"/>
                  </a:lnTo>
                  <a:lnTo>
                    <a:pt x="37" y="227"/>
                  </a:lnTo>
                  <a:lnTo>
                    <a:pt x="51" y="222"/>
                  </a:lnTo>
                  <a:lnTo>
                    <a:pt x="63" y="215"/>
                  </a:lnTo>
                  <a:lnTo>
                    <a:pt x="77" y="208"/>
                  </a:lnTo>
                  <a:lnTo>
                    <a:pt x="91" y="203"/>
                  </a:lnTo>
                  <a:lnTo>
                    <a:pt x="107" y="196"/>
                  </a:lnTo>
                  <a:lnTo>
                    <a:pt x="121" y="189"/>
                  </a:lnTo>
                  <a:lnTo>
                    <a:pt x="138" y="185"/>
                  </a:lnTo>
                  <a:lnTo>
                    <a:pt x="154" y="178"/>
                  </a:lnTo>
                  <a:lnTo>
                    <a:pt x="171" y="173"/>
                  </a:lnTo>
                  <a:lnTo>
                    <a:pt x="187" y="166"/>
                  </a:lnTo>
                  <a:lnTo>
                    <a:pt x="203" y="161"/>
                  </a:lnTo>
                  <a:lnTo>
                    <a:pt x="222" y="154"/>
                  </a:lnTo>
                  <a:lnTo>
                    <a:pt x="239" y="149"/>
                  </a:lnTo>
                  <a:lnTo>
                    <a:pt x="257" y="142"/>
                  </a:lnTo>
                  <a:lnTo>
                    <a:pt x="276" y="138"/>
                  </a:lnTo>
                  <a:lnTo>
                    <a:pt x="295" y="133"/>
                  </a:lnTo>
                  <a:lnTo>
                    <a:pt x="316" y="126"/>
                  </a:lnTo>
                  <a:lnTo>
                    <a:pt x="335" y="121"/>
                  </a:lnTo>
                  <a:lnTo>
                    <a:pt x="356" y="117"/>
                  </a:lnTo>
                  <a:lnTo>
                    <a:pt x="374" y="112"/>
                  </a:lnTo>
                  <a:lnTo>
                    <a:pt x="395" y="107"/>
                  </a:lnTo>
                  <a:lnTo>
                    <a:pt x="417" y="103"/>
                  </a:lnTo>
                  <a:lnTo>
                    <a:pt x="440" y="98"/>
                  </a:lnTo>
                  <a:lnTo>
                    <a:pt x="461" y="93"/>
                  </a:lnTo>
                  <a:lnTo>
                    <a:pt x="482" y="89"/>
                  </a:lnTo>
                  <a:lnTo>
                    <a:pt x="506" y="84"/>
                  </a:lnTo>
                  <a:lnTo>
                    <a:pt x="529" y="79"/>
                  </a:lnTo>
                  <a:lnTo>
                    <a:pt x="550" y="75"/>
                  </a:lnTo>
                  <a:lnTo>
                    <a:pt x="573" y="70"/>
                  </a:lnTo>
                  <a:lnTo>
                    <a:pt x="597" y="68"/>
                  </a:lnTo>
                  <a:lnTo>
                    <a:pt x="623" y="63"/>
                  </a:lnTo>
                  <a:lnTo>
                    <a:pt x="646" y="58"/>
                  </a:lnTo>
                  <a:lnTo>
                    <a:pt x="669" y="56"/>
                  </a:lnTo>
                  <a:lnTo>
                    <a:pt x="695" y="51"/>
                  </a:lnTo>
                  <a:lnTo>
                    <a:pt x="719" y="49"/>
                  </a:lnTo>
                  <a:lnTo>
                    <a:pt x="744" y="44"/>
                  </a:lnTo>
                  <a:lnTo>
                    <a:pt x="770" y="42"/>
                  </a:lnTo>
                  <a:lnTo>
                    <a:pt x="796" y="39"/>
                  </a:lnTo>
                  <a:lnTo>
                    <a:pt x="822" y="35"/>
                  </a:lnTo>
                  <a:lnTo>
                    <a:pt x="847" y="32"/>
                  </a:lnTo>
                  <a:lnTo>
                    <a:pt x="873" y="30"/>
                  </a:lnTo>
                  <a:lnTo>
                    <a:pt x="899" y="28"/>
                  </a:lnTo>
                  <a:lnTo>
                    <a:pt x="925" y="25"/>
                  </a:lnTo>
                  <a:lnTo>
                    <a:pt x="953" y="23"/>
                  </a:lnTo>
                  <a:lnTo>
                    <a:pt x="979" y="21"/>
                  </a:lnTo>
                  <a:lnTo>
                    <a:pt x="1007" y="18"/>
                  </a:lnTo>
                  <a:lnTo>
                    <a:pt x="1032" y="16"/>
                  </a:lnTo>
                  <a:lnTo>
                    <a:pt x="1061" y="14"/>
                  </a:lnTo>
                  <a:lnTo>
                    <a:pt x="1089" y="11"/>
                  </a:lnTo>
                  <a:lnTo>
                    <a:pt x="1114" y="9"/>
                  </a:lnTo>
                  <a:lnTo>
                    <a:pt x="1143" y="9"/>
                  </a:lnTo>
                  <a:lnTo>
                    <a:pt x="1171" y="7"/>
                  </a:lnTo>
                  <a:lnTo>
                    <a:pt x="1199" y="4"/>
                  </a:lnTo>
                  <a:lnTo>
                    <a:pt x="1227" y="4"/>
                  </a:lnTo>
                  <a:lnTo>
                    <a:pt x="1255" y="2"/>
                  </a:lnTo>
                  <a:lnTo>
                    <a:pt x="1283" y="2"/>
                  </a:lnTo>
                  <a:lnTo>
                    <a:pt x="1311" y="2"/>
                  </a:lnTo>
                  <a:lnTo>
                    <a:pt x="1339" y="0"/>
                  </a:lnTo>
                  <a:lnTo>
                    <a:pt x="1367" y="0"/>
                  </a:lnTo>
                  <a:lnTo>
                    <a:pt x="1396" y="0"/>
                  </a:lnTo>
                  <a:lnTo>
                    <a:pt x="1424" y="0"/>
                  </a:lnTo>
                  <a:lnTo>
                    <a:pt x="1452" y="0"/>
                  </a:lnTo>
                  <a:lnTo>
                    <a:pt x="1480" y="0"/>
                  </a:lnTo>
                  <a:lnTo>
                    <a:pt x="1508" y="0"/>
                  </a:lnTo>
                  <a:lnTo>
                    <a:pt x="1536" y="0"/>
                  </a:lnTo>
                  <a:lnTo>
                    <a:pt x="1564" y="0"/>
                  </a:lnTo>
                  <a:lnTo>
                    <a:pt x="1592" y="0"/>
                  </a:lnTo>
                  <a:lnTo>
                    <a:pt x="1620" y="0"/>
                  </a:lnTo>
                  <a:lnTo>
                    <a:pt x="1648" y="2"/>
                  </a:lnTo>
                  <a:lnTo>
                    <a:pt x="1677" y="2"/>
                  </a:lnTo>
                  <a:lnTo>
                    <a:pt x="1705" y="2"/>
                  </a:lnTo>
                  <a:lnTo>
                    <a:pt x="1733" y="4"/>
                  </a:lnTo>
                  <a:lnTo>
                    <a:pt x="1761" y="4"/>
                  </a:lnTo>
                  <a:lnTo>
                    <a:pt x="1789" y="7"/>
                  </a:lnTo>
                  <a:lnTo>
                    <a:pt x="1815" y="9"/>
                  </a:lnTo>
                  <a:lnTo>
                    <a:pt x="1843" y="9"/>
                  </a:lnTo>
                  <a:lnTo>
                    <a:pt x="1871" y="11"/>
                  </a:lnTo>
                  <a:lnTo>
                    <a:pt x="1899" y="14"/>
                  </a:lnTo>
                  <a:lnTo>
                    <a:pt x="1925" y="16"/>
                  </a:lnTo>
                  <a:lnTo>
                    <a:pt x="1953" y="18"/>
                  </a:lnTo>
                  <a:lnTo>
                    <a:pt x="1480" y="419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FF808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081761" y="2014254"/>
              <a:ext cx="1927314" cy="1404733"/>
            </a:xfrm>
            <a:custGeom>
              <a:avLst/>
              <a:gdLst>
                <a:gd name="T0" fmla="*/ 0 w 1143"/>
                <a:gd name="T1" fmla="*/ 1269247746 h 742"/>
                <a:gd name="T2" fmla="*/ 2147483647 w 1143"/>
                <a:gd name="T3" fmla="*/ 0 h 742"/>
                <a:gd name="T4" fmla="*/ 2147483647 w 1143"/>
                <a:gd name="T5" fmla="*/ 1923232212 h 742"/>
                <a:gd name="T6" fmla="*/ 0 w 1143"/>
                <a:gd name="T7" fmla="*/ 2147483647 h 742"/>
                <a:gd name="T8" fmla="*/ 0 w 1143"/>
                <a:gd name="T9" fmla="*/ 1269247746 h 7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3"/>
                <a:gd name="T16" fmla="*/ 0 h 742"/>
                <a:gd name="T17" fmla="*/ 1143 w 1143"/>
                <a:gd name="T18" fmla="*/ 742 h 7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3" h="742">
                  <a:moveTo>
                    <a:pt x="0" y="295"/>
                  </a:moveTo>
                  <a:lnTo>
                    <a:pt x="1143" y="0"/>
                  </a:lnTo>
                  <a:lnTo>
                    <a:pt x="1143" y="447"/>
                  </a:lnTo>
                  <a:lnTo>
                    <a:pt x="0" y="742"/>
                  </a:lnTo>
                  <a:lnTo>
                    <a:pt x="0" y="295"/>
                  </a:lnTo>
                  <a:close/>
                </a:path>
              </a:pathLst>
            </a:custGeom>
            <a:solidFill>
              <a:srgbClr val="00406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081761" y="1815844"/>
              <a:ext cx="1927314" cy="757128"/>
            </a:xfrm>
            <a:custGeom>
              <a:avLst/>
              <a:gdLst>
                <a:gd name="T0" fmla="*/ 1578036329 w 1143"/>
                <a:gd name="T1" fmla="*/ 0 h 401"/>
                <a:gd name="T2" fmla="*/ 1664778050 w 1143"/>
                <a:gd name="T3" fmla="*/ 12900543 h 401"/>
                <a:gd name="T4" fmla="*/ 1664778050 w 1143"/>
                <a:gd name="T5" fmla="*/ 12900543 h 401"/>
                <a:gd name="T6" fmla="*/ 1758192632 w 1143"/>
                <a:gd name="T7" fmla="*/ 21499540 h 401"/>
                <a:gd name="T8" fmla="*/ 1844934353 w 1143"/>
                <a:gd name="T9" fmla="*/ 30098533 h 401"/>
                <a:gd name="T10" fmla="*/ 1844934353 w 1143"/>
                <a:gd name="T11" fmla="*/ 30098533 h 401"/>
                <a:gd name="T12" fmla="*/ 1928341014 w 1143"/>
                <a:gd name="T13" fmla="*/ 42999080 h 401"/>
                <a:gd name="T14" fmla="*/ 2021753769 w 1143"/>
                <a:gd name="T15" fmla="*/ 51598073 h 401"/>
                <a:gd name="T16" fmla="*/ 2021753769 w 1143"/>
                <a:gd name="T17" fmla="*/ 51598073 h 401"/>
                <a:gd name="T18" fmla="*/ 2108495490 w 1143"/>
                <a:gd name="T19" fmla="*/ 60199116 h 401"/>
                <a:gd name="T20" fmla="*/ 2147483647 w 1143"/>
                <a:gd name="T21" fmla="*/ 73097621 h 401"/>
                <a:gd name="T22" fmla="*/ 2147483647 w 1143"/>
                <a:gd name="T23" fmla="*/ 73097621 h 401"/>
                <a:gd name="T24" fmla="*/ 2147483647 w 1143"/>
                <a:gd name="T25" fmla="*/ 90297657 h 401"/>
                <a:gd name="T26" fmla="*/ 2147483647 w 1143"/>
                <a:gd name="T27" fmla="*/ 103198196 h 401"/>
                <a:gd name="T28" fmla="*/ 2147483647 w 1143"/>
                <a:gd name="T29" fmla="*/ 103198196 h 401"/>
                <a:gd name="T30" fmla="*/ 2147483647 w 1143"/>
                <a:gd name="T31" fmla="*/ 111797189 h 401"/>
                <a:gd name="T32" fmla="*/ 2147483647 w 1143"/>
                <a:gd name="T33" fmla="*/ 133296721 h 401"/>
                <a:gd name="T34" fmla="*/ 2147483647 w 1143"/>
                <a:gd name="T35" fmla="*/ 133296721 h 401"/>
                <a:gd name="T36" fmla="*/ 2147483647 w 1143"/>
                <a:gd name="T37" fmla="*/ 141895746 h 401"/>
                <a:gd name="T38" fmla="*/ 2147483647 w 1143"/>
                <a:gd name="T39" fmla="*/ 163395278 h 401"/>
                <a:gd name="T40" fmla="*/ 2147483647 w 1143"/>
                <a:gd name="T41" fmla="*/ 163395278 h 401"/>
                <a:gd name="T42" fmla="*/ 2147483647 w 1143"/>
                <a:gd name="T43" fmla="*/ 171996320 h 401"/>
                <a:gd name="T44" fmla="*/ 2147483647 w 1143"/>
                <a:gd name="T45" fmla="*/ 193495852 h 401"/>
                <a:gd name="T46" fmla="*/ 2147483647 w 1143"/>
                <a:gd name="T47" fmla="*/ 193495852 h 401"/>
                <a:gd name="T48" fmla="*/ 2147483647 w 1143"/>
                <a:gd name="T49" fmla="*/ 214995384 h 401"/>
                <a:gd name="T50" fmla="*/ 2147483647 w 1143"/>
                <a:gd name="T51" fmla="*/ 223594377 h 401"/>
                <a:gd name="T52" fmla="*/ 2147483647 w 1143"/>
                <a:gd name="T53" fmla="*/ 223594377 h 401"/>
                <a:gd name="T54" fmla="*/ 2147483647 w 1143"/>
                <a:gd name="T55" fmla="*/ 245093909 h 401"/>
                <a:gd name="T56" fmla="*/ 2147483647 w 1143"/>
                <a:gd name="T57" fmla="*/ 262293945 h 401"/>
                <a:gd name="T58" fmla="*/ 2147483647 w 1143"/>
                <a:gd name="T59" fmla="*/ 262293945 h 401"/>
                <a:gd name="T60" fmla="*/ 2147483647 w 1143"/>
                <a:gd name="T61" fmla="*/ 283793541 h 401"/>
                <a:gd name="T62" fmla="*/ 2147483647 w 1143"/>
                <a:gd name="T63" fmla="*/ 305293073 h 401"/>
                <a:gd name="T64" fmla="*/ 2147483647 w 1143"/>
                <a:gd name="T65" fmla="*/ 305293073 h 401"/>
                <a:gd name="T66" fmla="*/ 2147483647 w 1143"/>
                <a:gd name="T67" fmla="*/ 322491059 h 401"/>
                <a:gd name="T68" fmla="*/ 2147483647 w 1143"/>
                <a:gd name="T69" fmla="*/ 343990591 h 401"/>
                <a:gd name="T70" fmla="*/ 2147483647 w 1143"/>
                <a:gd name="T71" fmla="*/ 343990591 h 401"/>
                <a:gd name="T72" fmla="*/ 2147483647 w 1143"/>
                <a:gd name="T73" fmla="*/ 365490123 h 401"/>
                <a:gd name="T74" fmla="*/ 2147483647 w 1143"/>
                <a:gd name="T75" fmla="*/ 382690158 h 401"/>
                <a:gd name="T76" fmla="*/ 2147483647 w 1143"/>
                <a:gd name="T77" fmla="*/ 382690158 h 401"/>
                <a:gd name="T78" fmla="*/ 2147483647 w 1143"/>
                <a:gd name="T79" fmla="*/ 404189690 h 401"/>
                <a:gd name="T80" fmla="*/ 2147483647 w 1143"/>
                <a:gd name="T81" fmla="*/ 425689222 h 401"/>
                <a:gd name="T82" fmla="*/ 2147483647 w 1143"/>
                <a:gd name="T83" fmla="*/ 425689222 h 401"/>
                <a:gd name="T84" fmla="*/ 2147483647 w 1143"/>
                <a:gd name="T85" fmla="*/ 442889258 h 401"/>
                <a:gd name="T86" fmla="*/ 0 w 1143"/>
                <a:gd name="T87" fmla="*/ 1724256422 h 401"/>
                <a:gd name="T88" fmla="*/ 1578036329 w 1143"/>
                <a:gd name="T89" fmla="*/ 0 h 40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143"/>
                <a:gd name="T136" fmla="*/ 0 h 401"/>
                <a:gd name="T137" fmla="*/ 1143 w 1143"/>
                <a:gd name="T138" fmla="*/ 401 h 40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143" h="401">
                  <a:moveTo>
                    <a:pt x="473" y="0"/>
                  </a:moveTo>
                  <a:lnTo>
                    <a:pt x="499" y="3"/>
                  </a:lnTo>
                  <a:lnTo>
                    <a:pt x="527" y="5"/>
                  </a:lnTo>
                  <a:lnTo>
                    <a:pt x="553" y="7"/>
                  </a:lnTo>
                  <a:lnTo>
                    <a:pt x="578" y="10"/>
                  </a:lnTo>
                  <a:lnTo>
                    <a:pt x="606" y="12"/>
                  </a:lnTo>
                  <a:lnTo>
                    <a:pt x="632" y="14"/>
                  </a:lnTo>
                  <a:lnTo>
                    <a:pt x="658" y="17"/>
                  </a:lnTo>
                  <a:lnTo>
                    <a:pt x="684" y="21"/>
                  </a:lnTo>
                  <a:lnTo>
                    <a:pt x="709" y="24"/>
                  </a:lnTo>
                  <a:lnTo>
                    <a:pt x="733" y="26"/>
                  </a:lnTo>
                  <a:lnTo>
                    <a:pt x="759" y="31"/>
                  </a:lnTo>
                  <a:lnTo>
                    <a:pt x="784" y="33"/>
                  </a:lnTo>
                  <a:lnTo>
                    <a:pt x="808" y="38"/>
                  </a:lnTo>
                  <a:lnTo>
                    <a:pt x="834" y="40"/>
                  </a:lnTo>
                  <a:lnTo>
                    <a:pt x="857" y="45"/>
                  </a:lnTo>
                  <a:lnTo>
                    <a:pt x="880" y="50"/>
                  </a:lnTo>
                  <a:lnTo>
                    <a:pt x="904" y="52"/>
                  </a:lnTo>
                  <a:lnTo>
                    <a:pt x="927" y="57"/>
                  </a:lnTo>
                  <a:lnTo>
                    <a:pt x="951" y="61"/>
                  </a:lnTo>
                  <a:lnTo>
                    <a:pt x="974" y="66"/>
                  </a:lnTo>
                  <a:lnTo>
                    <a:pt x="995" y="71"/>
                  </a:lnTo>
                  <a:lnTo>
                    <a:pt x="1019" y="75"/>
                  </a:lnTo>
                  <a:lnTo>
                    <a:pt x="1040" y="80"/>
                  </a:lnTo>
                  <a:lnTo>
                    <a:pt x="1061" y="85"/>
                  </a:lnTo>
                  <a:lnTo>
                    <a:pt x="1082" y="89"/>
                  </a:lnTo>
                  <a:lnTo>
                    <a:pt x="1103" y="94"/>
                  </a:lnTo>
                  <a:lnTo>
                    <a:pt x="1124" y="99"/>
                  </a:lnTo>
                  <a:lnTo>
                    <a:pt x="1143" y="103"/>
                  </a:lnTo>
                  <a:lnTo>
                    <a:pt x="0" y="401"/>
                  </a:lnTo>
                  <a:lnTo>
                    <a:pt x="473" y="0"/>
                  </a:lnTo>
                  <a:close/>
                </a:path>
              </a:pathLst>
            </a:custGeom>
            <a:solidFill>
              <a:srgbClr val="0080C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349547" y="2572972"/>
              <a:ext cx="1533596" cy="1558699"/>
            </a:xfrm>
            <a:custGeom>
              <a:avLst/>
              <a:gdLst>
                <a:gd name="T0" fmla="*/ 2147483647 w 909"/>
                <a:gd name="T1" fmla="*/ 1587812807 h 824"/>
                <a:gd name="T2" fmla="*/ 2147483647 w 909"/>
                <a:gd name="T3" fmla="*/ 1536317000 h 824"/>
                <a:gd name="T4" fmla="*/ 2147483647 w 909"/>
                <a:gd name="T5" fmla="*/ 1506276926 h 824"/>
                <a:gd name="T6" fmla="*/ 2147483647 w 909"/>
                <a:gd name="T7" fmla="*/ 1454781119 h 824"/>
                <a:gd name="T8" fmla="*/ 2002552565 w 909"/>
                <a:gd name="T9" fmla="*/ 1394700971 h 824"/>
                <a:gd name="T10" fmla="*/ 1855699125 w 909"/>
                <a:gd name="T11" fmla="*/ 1356078604 h 824"/>
                <a:gd name="T12" fmla="*/ 1652105204 w 909"/>
                <a:gd name="T13" fmla="*/ 1295998456 h 824"/>
                <a:gd name="T14" fmla="*/ 1448513110 w 909"/>
                <a:gd name="T15" fmla="*/ 1223044868 h 824"/>
                <a:gd name="T16" fmla="*/ 1321684620 w 909"/>
                <a:gd name="T17" fmla="*/ 1175840208 h 824"/>
                <a:gd name="T18" fmla="*/ 1141455044 w 909"/>
                <a:gd name="T19" fmla="*/ 1102886620 h 824"/>
                <a:gd name="T20" fmla="*/ 977913765 w 909"/>
                <a:gd name="T21" fmla="*/ 1025641630 h 824"/>
                <a:gd name="T22" fmla="*/ 867773342 w 909"/>
                <a:gd name="T23" fmla="*/ 974143776 h 824"/>
                <a:gd name="T24" fmla="*/ 720918531 w 909"/>
                <a:gd name="T25" fmla="*/ 892607895 h 824"/>
                <a:gd name="T26" fmla="*/ 587415818 w 909"/>
                <a:gd name="T27" fmla="*/ 811072014 h 824"/>
                <a:gd name="T28" fmla="*/ 500638141 w 909"/>
                <a:gd name="T29" fmla="*/ 750991866 h 824"/>
                <a:gd name="T30" fmla="*/ 393835857 w 909"/>
                <a:gd name="T31" fmla="*/ 673747132 h 824"/>
                <a:gd name="T32" fmla="*/ 290369884 w 909"/>
                <a:gd name="T33" fmla="*/ 583628957 h 824"/>
                <a:gd name="T34" fmla="*/ 236968742 w 909"/>
                <a:gd name="T35" fmla="*/ 519257535 h 824"/>
                <a:gd name="T36" fmla="*/ 156867115 w 909"/>
                <a:gd name="T37" fmla="*/ 429139361 h 824"/>
                <a:gd name="T38" fmla="*/ 96789952 w 909"/>
                <a:gd name="T39" fmla="*/ 339019139 h 824"/>
                <a:gd name="T40" fmla="*/ 63413360 w 909"/>
                <a:gd name="T41" fmla="*/ 278941039 h 824"/>
                <a:gd name="T42" fmla="*/ 33376606 w 909"/>
                <a:gd name="T43" fmla="*/ 180238460 h 824"/>
                <a:gd name="T44" fmla="*/ 10012250 w 909"/>
                <a:gd name="T45" fmla="*/ 90118206 h 824"/>
                <a:gd name="T46" fmla="*/ 0 w 909"/>
                <a:gd name="T47" fmla="*/ 30040082 h 824"/>
                <a:gd name="T48" fmla="*/ 0 w 909"/>
                <a:gd name="T49" fmla="*/ 1948289598 h 824"/>
                <a:gd name="T50" fmla="*/ 10012250 w 909"/>
                <a:gd name="T51" fmla="*/ 2038407773 h 824"/>
                <a:gd name="T52" fmla="*/ 40050828 w 909"/>
                <a:gd name="T53" fmla="*/ 2137110288 h 824"/>
                <a:gd name="T54" fmla="*/ 63413360 w 909"/>
                <a:gd name="T55" fmla="*/ 2147483647 h 824"/>
                <a:gd name="T56" fmla="*/ 120152498 w 909"/>
                <a:gd name="T57" fmla="*/ 2147483647 h 824"/>
                <a:gd name="T58" fmla="*/ 180229633 w 909"/>
                <a:gd name="T59" fmla="*/ 2147483647 h 824"/>
                <a:gd name="T60" fmla="*/ 236968742 w 909"/>
                <a:gd name="T61" fmla="*/ 2147483647 h 824"/>
                <a:gd name="T62" fmla="*/ 320408452 w 909"/>
                <a:gd name="T63" fmla="*/ 2147483647 h 824"/>
                <a:gd name="T64" fmla="*/ 430548646 w 909"/>
                <a:gd name="T65" fmla="*/ 2147483647 h 824"/>
                <a:gd name="T66" fmla="*/ 500638141 w 909"/>
                <a:gd name="T67" fmla="*/ 2147483647 h 824"/>
                <a:gd name="T68" fmla="*/ 634140854 w 909"/>
                <a:gd name="T69" fmla="*/ 2147483647 h 824"/>
                <a:gd name="T70" fmla="*/ 767645394 w 909"/>
                <a:gd name="T71" fmla="*/ 2147483647 h 824"/>
                <a:gd name="T72" fmla="*/ 867773342 w 909"/>
                <a:gd name="T73" fmla="*/ 2147483647 h 824"/>
                <a:gd name="T74" fmla="*/ 1034652874 w 909"/>
                <a:gd name="T75" fmla="*/ 2147483647 h 824"/>
                <a:gd name="T76" fmla="*/ 1204868376 w 909"/>
                <a:gd name="T77" fmla="*/ 2147483647 h 824"/>
                <a:gd name="T78" fmla="*/ 1321684620 w 909"/>
                <a:gd name="T79" fmla="*/ 2147483647 h 824"/>
                <a:gd name="T80" fmla="*/ 1518602491 w 909"/>
                <a:gd name="T81" fmla="*/ 2147483647 h 824"/>
                <a:gd name="T82" fmla="*/ 1712182338 w 909"/>
                <a:gd name="T83" fmla="*/ 2147483647 h 824"/>
                <a:gd name="T84" fmla="*/ 1855699125 w 909"/>
                <a:gd name="T85" fmla="*/ 2147483647 h 824"/>
                <a:gd name="T86" fmla="*/ 2072641946 w 909"/>
                <a:gd name="T87" fmla="*/ 2147483647 h 824"/>
                <a:gd name="T88" fmla="*/ 2147483647 w 909"/>
                <a:gd name="T89" fmla="*/ 2147483647 h 824"/>
                <a:gd name="T90" fmla="*/ 2147483647 w 909"/>
                <a:gd name="T91" fmla="*/ 2147483647 h 824"/>
                <a:gd name="T92" fmla="*/ 2147483647 w 909"/>
                <a:gd name="T93" fmla="*/ 2147483647 h 824"/>
                <a:gd name="T94" fmla="*/ 2147483647 w 909"/>
                <a:gd name="T95" fmla="*/ 2147483647 h 82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09"/>
                <a:gd name="T145" fmla="*/ 0 h 824"/>
                <a:gd name="T146" fmla="*/ 909 w 909"/>
                <a:gd name="T147" fmla="*/ 824 h 82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09" h="824">
                  <a:moveTo>
                    <a:pt x="909" y="377"/>
                  </a:moveTo>
                  <a:lnTo>
                    <a:pt x="883" y="372"/>
                  </a:lnTo>
                  <a:lnTo>
                    <a:pt x="858" y="370"/>
                  </a:lnTo>
                  <a:lnTo>
                    <a:pt x="834" y="365"/>
                  </a:lnTo>
                  <a:lnTo>
                    <a:pt x="808" y="363"/>
                  </a:lnTo>
                  <a:lnTo>
                    <a:pt x="785" y="358"/>
                  </a:lnTo>
                  <a:lnTo>
                    <a:pt x="762" y="356"/>
                  </a:lnTo>
                  <a:lnTo>
                    <a:pt x="736" y="351"/>
                  </a:lnTo>
                  <a:lnTo>
                    <a:pt x="712" y="346"/>
                  </a:lnTo>
                  <a:lnTo>
                    <a:pt x="689" y="342"/>
                  </a:lnTo>
                  <a:lnTo>
                    <a:pt x="668" y="339"/>
                  </a:lnTo>
                  <a:lnTo>
                    <a:pt x="645" y="335"/>
                  </a:lnTo>
                  <a:lnTo>
                    <a:pt x="621" y="330"/>
                  </a:lnTo>
                  <a:lnTo>
                    <a:pt x="600" y="325"/>
                  </a:lnTo>
                  <a:lnTo>
                    <a:pt x="579" y="320"/>
                  </a:lnTo>
                  <a:lnTo>
                    <a:pt x="556" y="316"/>
                  </a:lnTo>
                  <a:lnTo>
                    <a:pt x="534" y="311"/>
                  </a:lnTo>
                  <a:lnTo>
                    <a:pt x="513" y="306"/>
                  </a:lnTo>
                  <a:lnTo>
                    <a:pt x="495" y="302"/>
                  </a:lnTo>
                  <a:lnTo>
                    <a:pt x="474" y="295"/>
                  </a:lnTo>
                  <a:lnTo>
                    <a:pt x="455" y="290"/>
                  </a:lnTo>
                  <a:lnTo>
                    <a:pt x="434" y="285"/>
                  </a:lnTo>
                  <a:lnTo>
                    <a:pt x="415" y="281"/>
                  </a:lnTo>
                  <a:lnTo>
                    <a:pt x="396" y="274"/>
                  </a:lnTo>
                  <a:lnTo>
                    <a:pt x="378" y="269"/>
                  </a:lnTo>
                  <a:lnTo>
                    <a:pt x="361" y="262"/>
                  </a:lnTo>
                  <a:lnTo>
                    <a:pt x="342" y="257"/>
                  </a:lnTo>
                  <a:lnTo>
                    <a:pt x="326" y="250"/>
                  </a:lnTo>
                  <a:lnTo>
                    <a:pt x="310" y="246"/>
                  </a:lnTo>
                  <a:lnTo>
                    <a:pt x="293" y="239"/>
                  </a:lnTo>
                  <a:lnTo>
                    <a:pt x="277" y="234"/>
                  </a:lnTo>
                  <a:lnTo>
                    <a:pt x="260" y="227"/>
                  </a:lnTo>
                  <a:lnTo>
                    <a:pt x="246" y="222"/>
                  </a:lnTo>
                  <a:lnTo>
                    <a:pt x="230" y="215"/>
                  </a:lnTo>
                  <a:lnTo>
                    <a:pt x="216" y="208"/>
                  </a:lnTo>
                  <a:lnTo>
                    <a:pt x="202" y="203"/>
                  </a:lnTo>
                  <a:lnTo>
                    <a:pt x="190" y="196"/>
                  </a:lnTo>
                  <a:lnTo>
                    <a:pt x="176" y="189"/>
                  </a:lnTo>
                  <a:lnTo>
                    <a:pt x="164" y="182"/>
                  </a:lnTo>
                  <a:lnTo>
                    <a:pt x="150" y="175"/>
                  </a:lnTo>
                  <a:lnTo>
                    <a:pt x="139" y="171"/>
                  </a:lnTo>
                  <a:lnTo>
                    <a:pt x="129" y="164"/>
                  </a:lnTo>
                  <a:lnTo>
                    <a:pt x="118" y="157"/>
                  </a:lnTo>
                  <a:lnTo>
                    <a:pt x="108" y="150"/>
                  </a:lnTo>
                  <a:lnTo>
                    <a:pt x="96" y="143"/>
                  </a:lnTo>
                  <a:lnTo>
                    <a:pt x="87" y="136"/>
                  </a:lnTo>
                  <a:lnTo>
                    <a:pt x="80" y="128"/>
                  </a:lnTo>
                  <a:lnTo>
                    <a:pt x="71" y="121"/>
                  </a:lnTo>
                  <a:lnTo>
                    <a:pt x="64" y="114"/>
                  </a:lnTo>
                  <a:lnTo>
                    <a:pt x="54" y="107"/>
                  </a:lnTo>
                  <a:lnTo>
                    <a:pt x="47" y="100"/>
                  </a:lnTo>
                  <a:lnTo>
                    <a:pt x="40" y="93"/>
                  </a:lnTo>
                  <a:lnTo>
                    <a:pt x="36" y="86"/>
                  </a:lnTo>
                  <a:lnTo>
                    <a:pt x="29" y="79"/>
                  </a:lnTo>
                  <a:lnTo>
                    <a:pt x="24" y="72"/>
                  </a:lnTo>
                  <a:lnTo>
                    <a:pt x="19" y="65"/>
                  </a:lnTo>
                  <a:lnTo>
                    <a:pt x="14" y="58"/>
                  </a:lnTo>
                  <a:lnTo>
                    <a:pt x="12" y="51"/>
                  </a:lnTo>
                  <a:lnTo>
                    <a:pt x="10" y="42"/>
                  </a:lnTo>
                  <a:lnTo>
                    <a:pt x="5" y="35"/>
                  </a:lnTo>
                  <a:lnTo>
                    <a:pt x="3" y="28"/>
                  </a:lnTo>
                  <a:lnTo>
                    <a:pt x="3" y="21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0" y="461"/>
                  </a:lnTo>
                  <a:lnTo>
                    <a:pt x="3" y="468"/>
                  </a:lnTo>
                  <a:lnTo>
                    <a:pt x="3" y="475"/>
                  </a:lnTo>
                  <a:lnTo>
                    <a:pt x="5" y="482"/>
                  </a:lnTo>
                  <a:lnTo>
                    <a:pt x="10" y="489"/>
                  </a:lnTo>
                  <a:lnTo>
                    <a:pt x="12" y="498"/>
                  </a:lnTo>
                  <a:lnTo>
                    <a:pt x="14" y="505"/>
                  </a:lnTo>
                  <a:lnTo>
                    <a:pt x="19" y="512"/>
                  </a:lnTo>
                  <a:lnTo>
                    <a:pt x="24" y="519"/>
                  </a:lnTo>
                  <a:lnTo>
                    <a:pt x="29" y="527"/>
                  </a:lnTo>
                  <a:lnTo>
                    <a:pt x="36" y="534"/>
                  </a:lnTo>
                  <a:lnTo>
                    <a:pt x="40" y="541"/>
                  </a:lnTo>
                  <a:lnTo>
                    <a:pt x="47" y="548"/>
                  </a:lnTo>
                  <a:lnTo>
                    <a:pt x="54" y="555"/>
                  </a:lnTo>
                  <a:lnTo>
                    <a:pt x="64" y="562"/>
                  </a:lnTo>
                  <a:lnTo>
                    <a:pt x="71" y="569"/>
                  </a:lnTo>
                  <a:lnTo>
                    <a:pt x="80" y="576"/>
                  </a:lnTo>
                  <a:lnTo>
                    <a:pt x="87" y="583"/>
                  </a:lnTo>
                  <a:lnTo>
                    <a:pt x="96" y="590"/>
                  </a:lnTo>
                  <a:lnTo>
                    <a:pt x="108" y="597"/>
                  </a:lnTo>
                  <a:lnTo>
                    <a:pt x="118" y="604"/>
                  </a:lnTo>
                  <a:lnTo>
                    <a:pt x="129" y="611"/>
                  </a:lnTo>
                  <a:lnTo>
                    <a:pt x="139" y="618"/>
                  </a:lnTo>
                  <a:lnTo>
                    <a:pt x="150" y="623"/>
                  </a:lnTo>
                  <a:lnTo>
                    <a:pt x="164" y="630"/>
                  </a:lnTo>
                  <a:lnTo>
                    <a:pt x="176" y="637"/>
                  </a:lnTo>
                  <a:lnTo>
                    <a:pt x="190" y="644"/>
                  </a:lnTo>
                  <a:lnTo>
                    <a:pt x="202" y="651"/>
                  </a:lnTo>
                  <a:lnTo>
                    <a:pt x="216" y="655"/>
                  </a:lnTo>
                  <a:lnTo>
                    <a:pt x="230" y="662"/>
                  </a:lnTo>
                  <a:lnTo>
                    <a:pt x="246" y="669"/>
                  </a:lnTo>
                  <a:lnTo>
                    <a:pt x="260" y="674"/>
                  </a:lnTo>
                  <a:lnTo>
                    <a:pt x="277" y="681"/>
                  </a:lnTo>
                  <a:lnTo>
                    <a:pt x="293" y="686"/>
                  </a:lnTo>
                  <a:lnTo>
                    <a:pt x="310" y="693"/>
                  </a:lnTo>
                  <a:lnTo>
                    <a:pt x="326" y="697"/>
                  </a:lnTo>
                  <a:lnTo>
                    <a:pt x="342" y="704"/>
                  </a:lnTo>
                  <a:lnTo>
                    <a:pt x="361" y="709"/>
                  </a:lnTo>
                  <a:lnTo>
                    <a:pt x="378" y="716"/>
                  </a:lnTo>
                  <a:lnTo>
                    <a:pt x="396" y="721"/>
                  </a:lnTo>
                  <a:lnTo>
                    <a:pt x="415" y="728"/>
                  </a:lnTo>
                  <a:lnTo>
                    <a:pt x="434" y="733"/>
                  </a:lnTo>
                  <a:lnTo>
                    <a:pt x="455" y="737"/>
                  </a:lnTo>
                  <a:lnTo>
                    <a:pt x="474" y="742"/>
                  </a:lnTo>
                  <a:lnTo>
                    <a:pt x="495" y="749"/>
                  </a:lnTo>
                  <a:lnTo>
                    <a:pt x="513" y="754"/>
                  </a:lnTo>
                  <a:lnTo>
                    <a:pt x="534" y="758"/>
                  </a:lnTo>
                  <a:lnTo>
                    <a:pt x="556" y="763"/>
                  </a:lnTo>
                  <a:lnTo>
                    <a:pt x="579" y="768"/>
                  </a:lnTo>
                  <a:lnTo>
                    <a:pt x="600" y="772"/>
                  </a:lnTo>
                  <a:lnTo>
                    <a:pt x="621" y="777"/>
                  </a:lnTo>
                  <a:lnTo>
                    <a:pt x="645" y="782"/>
                  </a:lnTo>
                  <a:lnTo>
                    <a:pt x="668" y="786"/>
                  </a:lnTo>
                  <a:lnTo>
                    <a:pt x="689" y="789"/>
                  </a:lnTo>
                  <a:lnTo>
                    <a:pt x="712" y="793"/>
                  </a:lnTo>
                  <a:lnTo>
                    <a:pt x="736" y="798"/>
                  </a:lnTo>
                  <a:lnTo>
                    <a:pt x="762" y="803"/>
                  </a:lnTo>
                  <a:lnTo>
                    <a:pt x="785" y="805"/>
                  </a:lnTo>
                  <a:lnTo>
                    <a:pt x="808" y="810"/>
                  </a:lnTo>
                  <a:lnTo>
                    <a:pt x="834" y="812"/>
                  </a:lnTo>
                  <a:lnTo>
                    <a:pt x="858" y="817"/>
                  </a:lnTo>
                  <a:lnTo>
                    <a:pt x="883" y="819"/>
                  </a:lnTo>
                  <a:lnTo>
                    <a:pt x="909" y="824"/>
                  </a:lnTo>
                  <a:lnTo>
                    <a:pt x="909" y="377"/>
                  </a:lnTo>
                  <a:close/>
                </a:path>
              </a:pathLst>
            </a:custGeom>
            <a:solidFill>
              <a:srgbClr val="30004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349547" y="2249170"/>
              <a:ext cx="2732214" cy="1036486"/>
            </a:xfrm>
            <a:custGeom>
              <a:avLst/>
              <a:gdLst>
                <a:gd name="T0" fmla="*/ 2147483647 w 1619"/>
                <a:gd name="T1" fmla="*/ 2147483647 h 548"/>
                <a:gd name="T2" fmla="*/ 2147483647 w 1619"/>
                <a:gd name="T3" fmla="*/ 2147483647 h 548"/>
                <a:gd name="T4" fmla="*/ 2147483647 w 1619"/>
                <a:gd name="T5" fmla="*/ 2147483647 h 548"/>
                <a:gd name="T6" fmla="*/ 2147483647 w 1619"/>
                <a:gd name="T7" fmla="*/ 2147483647 h 548"/>
                <a:gd name="T8" fmla="*/ 2147483647 w 1619"/>
                <a:gd name="T9" fmla="*/ 2147483647 h 548"/>
                <a:gd name="T10" fmla="*/ 2147483647 w 1619"/>
                <a:gd name="T11" fmla="*/ 2147483647 h 548"/>
                <a:gd name="T12" fmla="*/ 2004686678 w 1619"/>
                <a:gd name="T13" fmla="*/ 2131040771 h 548"/>
                <a:gd name="T14" fmla="*/ 1857676419 w 1619"/>
                <a:gd name="T15" fmla="*/ 2092373061 h 548"/>
                <a:gd name="T16" fmla="*/ 1714006420 w 1619"/>
                <a:gd name="T17" fmla="*/ 2049409621 h 548"/>
                <a:gd name="T18" fmla="*/ 1583701114 w 1619"/>
                <a:gd name="T19" fmla="*/ 2002148404 h 548"/>
                <a:gd name="T20" fmla="*/ 1450056006 w 1619"/>
                <a:gd name="T21" fmla="*/ 1959182916 h 548"/>
                <a:gd name="T22" fmla="*/ 1323092330 w 1619"/>
                <a:gd name="T23" fmla="*/ 1911921699 h 548"/>
                <a:gd name="T24" fmla="*/ 1206153546 w 1619"/>
                <a:gd name="T25" fmla="*/ 1860364753 h 548"/>
                <a:gd name="T26" fmla="*/ 1089212934 w 1619"/>
                <a:gd name="T27" fmla="*/ 1808807806 h 548"/>
                <a:gd name="T28" fmla="*/ 978955582 w 1619"/>
                <a:gd name="T29" fmla="*/ 1761546589 h 548"/>
                <a:gd name="T30" fmla="*/ 868698002 w 1619"/>
                <a:gd name="T31" fmla="*/ 1709989643 h 548"/>
                <a:gd name="T32" fmla="*/ 768463714 w 1619"/>
                <a:gd name="T33" fmla="*/ 1658432696 h 548"/>
                <a:gd name="T34" fmla="*/ 674910859 w 1619"/>
                <a:gd name="T35" fmla="*/ 1606873701 h 548"/>
                <a:gd name="T36" fmla="*/ 588041264 w 1619"/>
                <a:gd name="T37" fmla="*/ 1546723247 h 548"/>
                <a:gd name="T38" fmla="*/ 501171670 w 1619"/>
                <a:gd name="T39" fmla="*/ 1486572794 h 548"/>
                <a:gd name="T40" fmla="*/ 431008285 w 1619"/>
                <a:gd name="T41" fmla="*/ 1439313625 h 548"/>
                <a:gd name="T42" fmla="*/ 360843186 w 1619"/>
                <a:gd name="T43" fmla="*/ 1379163171 h 548"/>
                <a:gd name="T44" fmla="*/ 290679916 w 1619"/>
                <a:gd name="T45" fmla="*/ 1319012717 h 548"/>
                <a:gd name="T46" fmla="*/ 237221084 w 1619"/>
                <a:gd name="T47" fmla="*/ 1254564486 h 548"/>
                <a:gd name="T48" fmla="*/ 180422507 w 1619"/>
                <a:gd name="T49" fmla="*/ 1194414032 h 548"/>
                <a:gd name="T50" fmla="*/ 133645165 w 1619"/>
                <a:gd name="T51" fmla="*/ 1134263578 h 548"/>
                <a:gd name="T52" fmla="*/ 96892686 w 1619"/>
                <a:gd name="T53" fmla="*/ 1074113124 h 548"/>
                <a:gd name="T54" fmla="*/ 63481866 w 1619"/>
                <a:gd name="T55" fmla="*/ 1013962415 h 548"/>
                <a:gd name="T56" fmla="*/ 40094095 w 1619"/>
                <a:gd name="T57" fmla="*/ 953814009 h 548"/>
                <a:gd name="T58" fmla="*/ 16706331 w 1619"/>
                <a:gd name="T59" fmla="*/ 885070048 h 548"/>
                <a:gd name="T60" fmla="*/ 10023067 w 1619"/>
                <a:gd name="T61" fmla="*/ 824919594 h 548"/>
                <a:gd name="T62" fmla="*/ 0 w 1619"/>
                <a:gd name="T63" fmla="*/ 764769141 h 548"/>
                <a:gd name="T64" fmla="*/ 0 w 1619"/>
                <a:gd name="T65" fmla="*/ 704618687 h 548"/>
                <a:gd name="T66" fmla="*/ 10023067 w 1619"/>
                <a:gd name="T67" fmla="*/ 631578996 h 548"/>
                <a:gd name="T68" fmla="*/ 16706331 w 1619"/>
                <a:gd name="T69" fmla="*/ 571428543 h 548"/>
                <a:gd name="T70" fmla="*/ 40094095 w 1619"/>
                <a:gd name="T71" fmla="*/ 511277961 h 548"/>
                <a:gd name="T72" fmla="*/ 63481866 w 1619"/>
                <a:gd name="T73" fmla="*/ 451127507 h 548"/>
                <a:gd name="T74" fmla="*/ 96892686 w 1619"/>
                <a:gd name="T75" fmla="*/ 390977053 h 548"/>
                <a:gd name="T76" fmla="*/ 133645165 w 1619"/>
                <a:gd name="T77" fmla="*/ 322235141 h 548"/>
                <a:gd name="T78" fmla="*/ 180422507 w 1619"/>
                <a:gd name="T79" fmla="*/ 262084623 h 548"/>
                <a:gd name="T80" fmla="*/ 237221084 w 1619"/>
                <a:gd name="T81" fmla="*/ 201934169 h 548"/>
                <a:gd name="T82" fmla="*/ 290679916 w 1619"/>
                <a:gd name="T83" fmla="*/ 141783715 h 548"/>
                <a:gd name="T84" fmla="*/ 360843186 w 1619"/>
                <a:gd name="T85" fmla="*/ 90224688 h 548"/>
                <a:gd name="T86" fmla="*/ 431008285 w 1619"/>
                <a:gd name="T87" fmla="*/ 30074211 h 548"/>
                <a:gd name="T88" fmla="*/ 2147483647 w 1619"/>
                <a:gd name="T89" fmla="*/ 2147483647 h 54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619"/>
                <a:gd name="T136" fmla="*/ 0 h 548"/>
                <a:gd name="T137" fmla="*/ 1619 w 1619"/>
                <a:gd name="T138" fmla="*/ 548 h 54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619" h="548">
                  <a:moveTo>
                    <a:pt x="909" y="548"/>
                  </a:moveTo>
                  <a:lnTo>
                    <a:pt x="883" y="543"/>
                  </a:lnTo>
                  <a:lnTo>
                    <a:pt x="858" y="541"/>
                  </a:lnTo>
                  <a:lnTo>
                    <a:pt x="834" y="536"/>
                  </a:lnTo>
                  <a:lnTo>
                    <a:pt x="808" y="534"/>
                  </a:lnTo>
                  <a:lnTo>
                    <a:pt x="785" y="529"/>
                  </a:lnTo>
                  <a:lnTo>
                    <a:pt x="762" y="527"/>
                  </a:lnTo>
                  <a:lnTo>
                    <a:pt x="736" y="522"/>
                  </a:lnTo>
                  <a:lnTo>
                    <a:pt x="712" y="517"/>
                  </a:lnTo>
                  <a:lnTo>
                    <a:pt x="689" y="513"/>
                  </a:lnTo>
                  <a:lnTo>
                    <a:pt x="668" y="510"/>
                  </a:lnTo>
                  <a:lnTo>
                    <a:pt x="645" y="506"/>
                  </a:lnTo>
                  <a:lnTo>
                    <a:pt x="621" y="501"/>
                  </a:lnTo>
                  <a:lnTo>
                    <a:pt x="600" y="496"/>
                  </a:lnTo>
                  <a:lnTo>
                    <a:pt x="579" y="491"/>
                  </a:lnTo>
                  <a:lnTo>
                    <a:pt x="556" y="487"/>
                  </a:lnTo>
                  <a:lnTo>
                    <a:pt x="534" y="482"/>
                  </a:lnTo>
                  <a:lnTo>
                    <a:pt x="513" y="477"/>
                  </a:lnTo>
                  <a:lnTo>
                    <a:pt x="495" y="473"/>
                  </a:lnTo>
                  <a:lnTo>
                    <a:pt x="474" y="466"/>
                  </a:lnTo>
                  <a:lnTo>
                    <a:pt x="455" y="461"/>
                  </a:lnTo>
                  <a:lnTo>
                    <a:pt x="434" y="456"/>
                  </a:lnTo>
                  <a:lnTo>
                    <a:pt x="415" y="452"/>
                  </a:lnTo>
                  <a:lnTo>
                    <a:pt x="396" y="445"/>
                  </a:lnTo>
                  <a:lnTo>
                    <a:pt x="378" y="440"/>
                  </a:lnTo>
                  <a:lnTo>
                    <a:pt x="361" y="433"/>
                  </a:lnTo>
                  <a:lnTo>
                    <a:pt x="342" y="428"/>
                  </a:lnTo>
                  <a:lnTo>
                    <a:pt x="326" y="421"/>
                  </a:lnTo>
                  <a:lnTo>
                    <a:pt x="310" y="417"/>
                  </a:lnTo>
                  <a:lnTo>
                    <a:pt x="293" y="410"/>
                  </a:lnTo>
                  <a:lnTo>
                    <a:pt x="277" y="405"/>
                  </a:lnTo>
                  <a:lnTo>
                    <a:pt x="260" y="398"/>
                  </a:lnTo>
                  <a:lnTo>
                    <a:pt x="246" y="393"/>
                  </a:lnTo>
                  <a:lnTo>
                    <a:pt x="230" y="386"/>
                  </a:lnTo>
                  <a:lnTo>
                    <a:pt x="216" y="379"/>
                  </a:lnTo>
                  <a:lnTo>
                    <a:pt x="202" y="374"/>
                  </a:lnTo>
                  <a:lnTo>
                    <a:pt x="190" y="367"/>
                  </a:lnTo>
                  <a:lnTo>
                    <a:pt x="176" y="360"/>
                  </a:lnTo>
                  <a:lnTo>
                    <a:pt x="164" y="353"/>
                  </a:lnTo>
                  <a:lnTo>
                    <a:pt x="150" y="346"/>
                  </a:lnTo>
                  <a:lnTo>
                    <a:pt x="139" y="342"/>
                  </a:lnTo>
                  <a:lnTo>
                    <a:pt x="129" y="335"/>
                  </a:lnTo>
                  <a:lnTo>
                    <a:pt x="118" y="328"/>
                  </a:lnTo>
                  <a:lnTo>
                    <a:pt x="108" y="321"/>
                  </a:lnTo>
                  <a:lnTo>
                    <a:pt x="96" y="314"/>
                  </a:lnTo>
                  <a:lnTo>
                    <a:pt x="87" y="307"/>
                  </a:lnTo>
                  <a:lnTo>
                    <a:pt x="80" y="299"/>
                  </a:lnTo>
                  <a:lnTo>
                    <a:pt x="71" y="292"/>
                  </a:lnTo>
                  <a:lnTo>
                    <a:pt x="64" y="285"/>
                  </a:lnTo>
                  <a:lnTo>
                    <a:pt x="54" y="278"/>
                  </a:lnTo>
                  <a:lnTo>
                    <a:pt x="47" y="271"/>
                  </a:lnTo>
                  <a:lnTo>
                    <a:pt x="40" y="264"/>
                  </a:lnTo>
                  <a:lnTo>
                    <a:pt x="36" y="257"/>
                  </a:lnTo>
                  <a:lnTo>
                    <a:pt x="29" y="250"/>
                  </a:lnTo>
                  <a:lnTo>
                    <a:pt x="24" y="243"/>
                  </a:lnTo>
                  <a:lnTo>
                    <a:pt x="19" y="236"/>
                  </a:lnTo>
                  <a:lnTo>
                    <a:pt x="14" y="229"/>
                  </a:lnTo>
                  <a:lnTo>
                    <a:pt x="12" y="222"/>
                  </a:lnTo>
                  <a:lnTo>
                    <a:pt x="10" y="213"/>
                  </a:lnTo>
                  <a:lnTo>
                    <a:pt x="5" y="206"/>
                  </a:lnTo>
                  <a:lnTo>
                    <a:pt x="3" y="199"/>
                  </a:lnTo>
                  <a:lnTo>
                    <a:pt x="3" y="192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7"/>
                  </a:lnTo>
                  <a:lnTo>
                    <a:pt x="3" y="140"/>
                  </a:lnTo>
                  <a:lnTo>
                    <a:pt x="5" y="133"/>
                  </a:lnTo>
                  <a:lnTo>
                    <a:pt x="10" y="126"/>
                  </a:lnTo>
                  <a:lnTo>
                    <a:pt x="12" y="119"/>
                  </a:lnTo>
                  <a:lnTo>
                    <a:pt x="14" y="112"/>
                  </a:lnTo>
                  <a:lnTo>
                    <a:pt x="19" y="105"/>
                  </a:lnTo>
                  <a:lnTo>
                    <a:pt x="24" y="98"/>
                  </a:lnTo>
                  <a:lnTo>
                    <a:pt x="29" y="91"/>
                  </a:lnTo>
                  <a:lnTo>
                    <a:pt x="36" y="84"/>
                  </a:lnTo>
                  <a:lnTo>
                    <a:pt x="40" y="75"/>
                  </a:lnTo>
                  <a:lnTo>
                    <a:pt x="47" y="68"/>
                  </a:lnTo>
                  <a:lnTo>
                    <a:pt x="54" y="61"/>
                  </a:lnTo>
                  <a:lnTo>
                    <a:pt x="64" y="54"/>
                  </a:lnTo>
                  <a:lnTo>
                    <a:pt x="71" y="47"/>
                  </a:lnTo>
                  <a:lnTo>
                    <a:pt x="80" y="40"/>
                  </a:lnTo>
                  <a:lnTo>
                    <a:pt x="87" y="33"/>
                  </a:lnTo>
                  <a:lnTo>
                    <a:pt x="96" y="28"/>
                  </a:lnTo>
                  <a:lnTo>
                    <a:pt x="108" y="21"/>
                  </a:lnTo>
                  <a:lnTo>
                    <a:pt x="118" y="14"/>
                  </a:lnTo>
                  <a:lnTo>
                    <a:pt x="129" y="7"/>
                  </a:lnTo>
                  <a:lnTo>
                    <a:pt x="139" y="0"/>
                  </a:lnTo>
                  <a:lnTo>
                    <a:pt x="1619" y="171"/>
                  </a:lnTo>
                  <a:lnTo>
                    <a:pt x="909" y="548"/>
                  </a:lnTo>
                  <a:close/>
                </a:path>
              </a:pathLst>
            </a:custGeom>
            <a:solidFill>
              <a:srgbClr val="60008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883144" y="3285656"/>
              <a:ext cx="723934" cy="911093"/>
            </a:xfrm>
            <a:custGeom>
              <a:avLst/>
              <a:gdLst>
                <a:gd name="T0" fmla="*/ 1433817445 w 429"/>
                <a:gd name="T1" fmla="*/ 150468760 h 482"/>
                <a:gd name="T2" fmla="*/ 1340234708 w 429"/>
                <a:gd name="T3" fmla="*/ 137571443 h 482"/>
                <a:gd name="T4" fmla="*/ 1340234708 w 429"/>
                <a:gd name="T5" fmla="*/ 137571443 h 482"/>
                <a:gd name="T6" fmla="*/ 1246651970 w 429"/>
                <a:gd name="T7" fmla="*/ 137571443 h 482"/>
                <a:gd name="T8" fmla="*/ 1149727057 w 429"/>
                <a:gd name="T9" fmla="*/ 128973200 h 482"/>
                <a:gd name="T10" fmla="*/ 1149727057 w 429"/>
                <a:gd name="T11" fmla="*/ 128973200 h 482"/>
                <a:gd name="T12" fmla="*/ 1066172673 w 429"/>
                <a:gd name="T13" fmla="*/ 120374989 h 482"/>
                <a:gd name="T14" fmla="*/ 972589935 w 429"/>
                <a:gd name="T15" fmla="*/ 120374989 h 482"/>
                <a:gd name="T16" fmla="*/ 972589935 w 429"/>
                <a:gd name="T17" fmla="*/ 120374989 h 482"/>
                <a:gd name="T18" fmla="*/ 875664794 w 429"/>
                <a:gd name="T19" fmla="*/ 107477672 h 482"/>
                <a:gd name="T20" fmla="*/ 792108582 w 429"/>
                <a:gd name="T21" fmla="*/ 98879461 h 482"/>
                <a:gd name="T22" fmla="*/ 792108582 w 429"/>
                <a:gd name="T23" fmla="*/ 98879461 h 482"/>
                <a:gd name="T24" fmla="*/ 698525844 w 429"/>
                <a:gd name="T25" fmla="*/ 90281250 h 482"/>
                <a:gd name="T26" fmla="*/ 611629285 w 429"/>
                <a:gd name="T27" fmla="*/ 77383933 h 482"/>
                <a:gd name="T28" fmla="*/ 611629285 w 429"/>
                <a:gd name="T29" fmla="*/ 77383933 h 482"/>
                <a:gd name="T30" fmla="*/ 518046548 w 429"/>
                <a:gd name="T31" fmla="*/ 68785722 h 482"/>
                <a:gd name="T32" fmla="*/ 431148046 w 429"/>
                <a:gd name="T33" fmla="*/ 60187494 h 482"/>
                <a:gd name="T34" fmla="*/ 431148046 w 429"/>
                <a:gd name="T35" fmla="*/ 60187494 h 482"/>
                <a:gd name="T36" fmla="*/ 344249659 w 429"/>
                <a:gd name="T37" fmla="*/ 47290178 h 482"/>
                <a:gd name="T38" fmla="*/ 257351272 w 429"/>
                <a:gd name="T39" fmla="*/ 38691966 h 482"/>
                <a:gd name="T40" fmla="*/ 257351272 w 429"/>
                <a:gd name="T41" fmla="*/ 38691966 h 482"/>
                <a:gd name="T42" fmla="*/ 173796831 w 429"/>
                <a:gd name="T43" fmla="*/ 17196430 h 482"/>
                <a:gd name="T44" fmla="*/ 86898416 w 429"/>
                <a:gd name="T45" fmla="*/ 8598215 h 482"/>
                <a:gd name="T46" fmla="*/ 86898416 w 429"/>
                <a:gd name="T47" fmla="*/ 8598215 h 482"/>
                <a:gd name="T48" fmla="*/ 0 w 429"/>
                <a:gd name="T49" fmla="*/ 0 h 482"/>
                <a:gd name="T50" fmla="*/ 0 w 429"/>
                <a:gd name="T51" fmla="*/ 1921702765 h 482"/>
                <a:gd name="T52" fmla="*/ 86898416 w 429"/>
                <a:gd name="T53" fmla="*/ 1930300976 h 482"/>
                <a:gd name="T54" fmla="*/ 86898416 w 429"/>
                <a:gd name="T55" fmla="*/ 1930300976 h 482"/>
                <a:gd name="T56" fmla="*/ 173796831 w 429"/>
                <a:gd name="T57" fmla="*/ 1943198293 h 482"/>
                <a:gd name="T58" fmla="*/ 257351272 w 429"/>
                <a:gd name="T59" fmla="*/ 1960394715 h 482"/>
                <a:gd name="T60" fmla="*/ 257351272 w 429"/>
                <a:gd name="T61" fmla="*/ 1960394715 h 482"/>
                <a:gd name="T62" fmla="*/ 344249659 w 429"/>
                <a:gd name="T63" fmla="*/ 1973292032 h 482"/>
                <a:gd name="T64" fmla="*/ 431148046 w 429"/>
                <a:gd name="T65" fmla="*/ 1981890243 h 482"/>
                <a:gd name="T66" fmla="*/ 431148046 w 429"/>
                <a:gd name="T67" fmla="*/ 1981890243 h 482"/>
                <a:gd name="T68" fmla="*/ 518046548 w 429"/>
                <a:gd name="T69" fmla="*/ 1990488454 h 482"/>
                <a:gd name="T70" fmla="*/ 611629285 w 429"/>
                <a:gd name="T71" fmla="*/ 2003385771 h 482"/>
                <a:gd name="T72" fmla="*/ 611629285 w 429"/>
                <a:gd name="T73" fmla="*/ 2003385771 h 482"/>
                <a:gd name="T74" fmla="*/ 698525844 w 429"/>
                <a:gd name="T75" fmla="*/ 2011983982 h 482"/>
                <a:gd name="T76" fmla="*/ 792108582 w 429"/>
                <a:gd name="T77" fmla="*/ 2020582193 h 482"/>
                <a:gd name="T78" fmla="*/ 792108582 w 429"/>
                <a:gd name="T79" fmla="*/ 2020582193 h 482"/>
                <a:gd name="T80" fmla="*/ 875664794 w 429"/>
                <a:gd name="T81" fmla="*/ 2033479510 h 482"/>
                <a:gd name="T82" fmla="*/ 972589935 w 429"/>
                <a:gd name="T83" fmla="*/ 2042077721 h 482"/>
                <a:gd name="T84" fmla="*/ 972589935 w 429"/>
                <a:gd name="T85" fmla="*/ 2042077721 h 482"/>
                <a:gd name="T86" fmla="*/ 1066172673 w 429"/>
                <a:gd name="T87" fmla="*/ 2042077721 h 482"/>
                <a:gd name="T88" fmla="*/ 1149727057 w 429"/>
                <a:gd name="T89" fmla="*/ 2050675933 h 482"/>
                <a:gd name="T90" fmla="*/ 1149727057 w 429"/>
                <a:gd name="T91" fmla="*/ 2050675933 h 482"/>
                <a:gd name="T92" fmla="*/ 1246651970 w 429"/>
                <a:gd name="T93" fmla="*/ 2063573249 h 482"/>
                <a:gd name="T94" fmla="*/ 1340234708 w 429"/>
                <a:gd name="T95" fmla="*/ 2063573249 h 482"/>
                <a:gd name="T96" fmla="*/ 1340234708 w 429"/>
                <a:gd name="T97" fmla="*/ 2063573249 h 482"/>
                <a:gd name="T98" fmla="*/ 1433817445 w 429"/>
                <a:gd name="T99" fmla="*/ 2072171461 h 482"/>
                <a:gd name="T100" fmla="*/ 1433817445 w 429"/>
                <a:gd name="T101" fmla="*/ 150468760 h 48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29"/>
                <a:gd name="T154" fmla="*/ 0 h 482"/>
                <a:gd name="T155" fmla="*/ 429 w 429"/>
                <a:gd name="T156" fmla="*/ 482 h 48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29" h="482">
                  <a:moveTo>
                    <a:pt x="429" y="35"/>
                  </a:moveTo>
                  <a:lnTo>
                    <a:pt x="401" y="32"/>
                  </a:lnTo>
                  <a:lnTo>
                    <a:pt x="373" y="32"/>
                  </a:lnTo>
                  <a:lnTo>
                    <a:pt x="344" y="30"/>
                  </a:lnTo>
                  <a:lnTo>
                    <a:pt x="319" y="28"/>
                  </a:lnTo>
                  <a:lnTo>
                    <a:pt x="291" y="28"/>
                  </a:lnTo>
                  <a:lnTo>
                    <a:pt x="262" y="25"/>
                  </a:lnTo>
                  <a:lnTo>
                    <a:pt x="237" y="23"/>
                  </a:lnTo>
                  <a:lnTo>
                    <a:pt x="209" y="21"/>
                  </a:lnTo>
                  <a:lnTo>
                    <a:pt x="183" y="18"/>
                  </a:lnTo>
                  <a:lnTo>
                    <a:pt x="155" y="16"/>
                  </a:lnTo>
                  <a:lnTo>
                    <a:pt x="129" y="14"/>
                  </a:lnTo>
                  <a:lnTo>
                    <a:pt x="103" y="11"/>
                  </a:lnTo>
                  <a:lnTo>
                    <a:pt x="77" y="9"/>
                  </a:lnTo>
                  <a:lnTo>
                    <a:pt x="52" y="4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447"/>
                  </a:lnTo>
                  <a:lnTo>
                    <a:pt x="26" y="449"/>
                  </a:lnTo>
                  <a:lnTo>
                    <a:pt x="52" y="452"/>
                  </a:lnTo>
                  <a:lnTo>
                    <a:pt x="77" y="456"/>
                  </a:lnTo>
                  <a:lnTo>
                    <a:pt x="103" y="459"/>
                  </a:lnTo>
                  <a:lnTo>
                    <a:pt x="129" y="461"/>
                  </a:lnTo>
                  <a:lnTo>
                    <a:pt x="155" y="463"/>
                  </a:lnTo>
                  <a:lnTo>
                    <a:pt x="183" y="466"/>
                  </a:lnTo>
                  <a:lnTo>
                    <a:pt x="209" y="468"/>
                  </a:lnTo>
                  <a:lnTo>
                    <a:pt x="237" y="470"/>
                  </a:lnTo>
                  <a:lnTo>
                    <a:pt x="262" y="473"/>
                  </a:lnTo>
                  <a:lnTo>
                    <a:pt x="291" y="475"/>
                  </a:lnTo>
                  <a:lnTo>
                    <a:pt x="319" y="475"/>
                  </a:lnTo>
                  <a:lnTo>
                    <a:pt x="344" y="477"/>
                  </a:lnTo>
                  <a:lnTo>
                    <a:pt x="373" y="480"/>
                  </a:lnTo>
                  <a:lnTo>
                    <a:pt x="401" y="480"/>
                  </a:lnTo>
                  <a:lnTo>
                    <a:pt x="429" y="482"/>
                  </a:lnTo>
                  <a:lnTo>
                    <a:pt x="429" y="35"/>
                  </a:lnTo>
                  <a:close/>
                </a:path>
              </a:pathLst>
            </a:custGeom>
            <a:solidFill>
              <a:srgbClr val="50707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883144" y="2572972"/>
              <a:ext cx="1198618" cy="779349"/>
            </a:xfrm>
            <a:custGeom>
              <a:avLst/>
              <a:gdLst>
                <a:gd name="T0" fmla="*/ 1435305179 w 710"/>
                <a:gd name="T1" fmla="*/ 1768051203 h 412"/>
                <a:gd name="T2" fmla="*/ 1341624542 w 710"/>
                <a:gd name="T3" fmla="*/ 1755177763 h 412"/>
                <a:gd name="T4" fmla="*/ 1341624542 w 710"/>
                <a:gd name="T5" fmla="*/ 1755177763 h 412"/>
                <a:gd name="T6" fmla="*/ 1247945735 w 710"/>
                <a:gd name="T7" fmla="*/ 1755177763 h 412"/>
                <a:gd name="T8" fmla="*/ 1150921190 w 710"/>
                <a:gd name="T9" fmla="*/ 1746593422 h 412"/>
                <a:gd name="T10" fmla="*/ 1150921190 w 710"/>
                <a:gd name="T11" fmla="*/ 1746593422 h 412"/>
                <a:gd name="T12" fmla="*/ 1067277764 w 710"/>
                <a:gd name="T13" fmla="*/ 1738011129 h 412"/>
                <a:gd name="T14" fmla="*/ 973598957 w 710"/>
                <a:gd name="T15" fmla="*/ 1738011129 h 412"/>
                <a:gd name="T16" fmla="*/ 973598957 w 710"/>
                <a:gd name="T17" fmla="*/ 1738011129 h 412"/>
                <a:gd name="T18" fmla="*/ 876574184 w 710"/>
                <a:gd name="T19" fmla="*/ 1725137689 h 412"/>
                <a:gd name="T20" fmla="*/ 792930758 w 710"/>
                <a:gd name="T21" fmla="*/ 1716555395 h 412"/>
                <a:gd name="T22" fmla="*/ 792930758 w 710"/>
                <a:gd name="T23" fmla="*/ 1716555395 h 412"/>
                <a:gd name="T24" fmla="*/ 699251951 w 710"/>
                <a:gd name="T25" fmla="*/ 1707971055 h 412"/>
                <a:gd name="T26" fmla="*/ 612262788 w 710"/>
                <a:gd name="T27" fmla="*/ 1695097615 h 412"/>
                <a:gd name="T28" fmla="*/ 612262788 w 710"/>
                <a:gd name="T29" fmla="*/ 1695097615 h 412"/>
                <a:gd name="T30" fmla="*/ 518583980 w 710"/>
                <a:gd name="T31" fmla="*/ 1686515322 h 412"/>
                <a:gd name="T32" fmla="*/ 431594703 w 710"/>
                <a:gd name="T33" fmla="*/ 1677933028 h 412"/>
                <a:gd name="T34" fmla="*/ 431594703 w 710"/>
                <a:gd name="T35" fmla="*/ 1677933028 h 412"/>
                <a:gd name="T36" fmla="*/ 344607370 w 710"/>
                <a:gd name="T37" fmla="*/ 1665057541 h 412"/>
                <a:gd name="T38" fmla="*/ 257618207 w 710"/>
                <a:gd name="T39" fmla="*/ 1656475248 h 412"/>
                <a:gd name="T40" fmla="*/ 257618207 w 710"/>
                <a:gd name="T41" fmla="*/ 1656475248 h 412"/>
                <a:gd name="T42" fmla="*/ 173976553 w 710"/>
                <a:gd name="T43" fmla="*/ 1635017467 h 412"/>
                <a:gd name="T44" fmla="*/ 86987362 w 710"/>
                <a:gd name="T45" fmla="*/ 1626435174 h 412"/>
                <a:gd name="T46" fmla="*/ 86987362 w 710"/>
                <a:gd name="T47" fmla="*/ 1626435174 h 412"/>
                <a:gd name="T48" fmla="*/ 0 w 710"/>
                <a:gd name="T49" fmla="*/ 1617852881 h 412"/>
                <a:gd name="T50" fmla="*/ 2147483647 w 710"/>
                <a:gd name="T51" fmla="*/ 0 h 412"/>
                <a:gd name="T52" fmla="*/ 1435305179 w 710"/>
                <a:gd name="T53" fmla="*/ 1768051203 h 41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10"/>
                <a:gd name="T82" fmla="*/ 0 h 412"/>
                <a:gd name="T83" fmla="*/ 710 w 710"/>
                <a:gd name="T84" fmla="*/ 412 h 41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10" h="412">
                  <a:moveTo>
                    <a:pt x="429" y="412"/>
                  </a:moveTo>
                  <a:lnTo>
                    <a:pt x="401" y="409"/>
                  </a:lnTo>
                  <a:lnTo>
                    <a:pt x="373" y="409"/>
                  </a:lnTo>
                  <a:lnTo>
                    <a:pt x="344" y="407"/>
                  </a:lnTo>
                  <a:lnTo>
                    <a:pt x="319" y="405"/>
                  </a:lnTo>
                  <a:lnTo>
                    <a:pt x="291" y="405"/>
                  </a:lnTo>
                  <a:lnTo>
                    <a:pt x="262" y="402"/>
                  </a:lnTo>
                  <a:lnTo>
                    <a:pt x="237" y="400"/>
                  </a:lnTo>
                  <a:lnTo>
                    <a:pt x="209" y="398"/>
                  </a:lnTo>
                  <a:lnTo>
                    <a:pt x="183" y="395"/>
                  </a:lnTo>
                  <a:lnTo>
                    <a:pt x="155" y="393"/>
                  </a:lnTo>
                  <a:lnTo>
                    <a:pt x="129" y="391"/>
                  </a:lnTo>
                  <a:lnTo>
                    <a:pt x="103" y="388"/>
                  </a:lnTo>
                  <a:lnTo>
                    <a:pt x="77" y="386"/>
                  </a:lnTo>
                  <a:lnTo>
                    <a:pt x="52" y="381"/>
                  </a:lnTo>
                  <a:lnTo>
                    <a:pt x="26" y="379"/>
                  </a:lnTo>
                  <a:lnTo>
                    <a:pt x="0" y="377"/>
                  </a:lnTo>
                  <a:lnTo>
                    <a:pt x="710" y="0"/>
                  </a:lnTo>
                  <a:lnTo>
                    <a:pt x="429" y="412"/>
                  </a:lnTo>
                  <a:close/>
                </a:path>
              </a:pathLst>
            </a:custGeom>
            <a:solidFill>
              <a:srgbClr val="A0E0E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061295" y="2639638"/>
              <a:ext cx="2397236" cy="1626951"/>
            </a:xfrm>
            <a:custGeom>
              <a:avLst/>
              <a:gdLst>
                <a:gd name="T0" fmla="*/ 2147483647 w 1421"/>
                <a:gd name="T1" fmla="*/ 60094002 h 861"/>
                <a:gd name="T2" fmla="*/ 2147483647 w 1421"/>
                <a:gd name="T3" fmla="*/ 150238101 h 861"/>
                <a:gd name="T4" fmla="*/ 2147483647 w 1421"/>
                <a:gd name="T5" fmla="*/ 218917528 h 861"/>
                <a:gd name="T6" fmla="*/ 2147483647 w 1421"/>
                <a:gd name="T7" fmla="*/ 309059595 h 861"/>
                <a:gd name="T8" fmla="*/ 2147483647 w 1421"/>
                <a:gd name="T9" fmla="*/ 399201599 h 861"/>
                <a:gd name="T10" fmla="*/ 2147483647 w 1421"/>
                <a:gd name="T11" fmla="*/ 463589329 h 861"/>
                <a:gd name="T12" fmla="*/ 2147483647 w 1421"/>
                <a:gd name="T13" fmla="*/ 553731460 h 861"/>
                <a:gd name="T14" fmla="*/ 2147483647 w 1421"/>
                <a:gd name="T15" fmla="*/ 613825447 h 861"/>
                <a:gd name="T16" fmla="*/ 2147483647 w 1421"/>
                <a:gd name="T17" fmla="*/ 703967450 h 861"/>
                <a:gd name="T18" fmla="*/ 2147483647 w 1421"/>
                <a:gd name="T19" fmla="*/ 781232317 h 861"/>
                <a:gd name="T20" fmla="*/ 2147483647 w 1421"/>
                <a:gd name="T21" fmla="*/ 845620047 h 861"/>
                <a:gd name="T22" fmla="*/ 2147483647 w 1421"/>
                <a:gd name="T23" fmla="*/ 922884914 h 861"/>
                <a:gd name="T24" fmla="*/ 2147483647 w 1421"/>
                <a:gd name="T25" fmla="*/ 1004441477 h 861"/>
                <a:gd name="T26" fmla="*/ 2147483647 w 1421"/>
                <a:gd name="T27" fmla="*/ 1055952071 h 861"/>
                <a:gd name="T28" fmla="*/ 2147483647 w 1421"/>
                <a:gd name="T29" fmla="*/ 1124631753 h 861"/>
                <a:gd name="T30" fmla="*/ 2147483647 w 1421"/>
                <a:gd name="T31" fmla="*/ 1206188316 h 861"/>
                <a:gd name="T32" fmla="*/ 2147483647 w 1421"/>
                <a:gd name="T33" fmla="*/ 1244821774 h 861"/>
                <a:gd name="T34" fmla="*/ 2147483647 w 1421"/>
                <a:gd name="T35" fmla="*/ 1317792896 h 861"/>
                <a:gd name="T36" fmla="*/ 2147483647 w 1421"/>
                <a:gd name="T37" fmla="*/ 1356426354 h 861"/>
                <a:gd name="T38" fmla="*/ 2147483647 w 1421"/>
                <a:gd name="T39" fmla="*/ 1416520340 h 861"/>
                <a:gd name="T40" fmla="*/ 2147483647 w 1421"/>
                <a:gd name="T41" fmla="*/ 1468030934 h 861"/>
                <a:gd name="T42" fmla="*/ 2147483647 w 1421"/>
                <a:gd name="T43" fmla="*/ 1506662343 h 861"/>
                <a:gd name="T44" fmla="*/ 2041347083 w 1421"/>
                <a:gd name="T45" fmla="*/ 1558172937 h 861"/>
                <a:gd name="T46" fmla="*/ 1790772079 w 1421"/>
                <a:gd name="T47" fmla="*/ 1596804347 h 861"/>
                <a:gd name="T48" fmla="*/ 1627063326 w 1421"/>
                <a:gd name="T49" fmla="*/ 1626852364 h 861"/>
                <a:gd name="T50" fmla="*/ 1369807497 w 1421"/>
                <a:gd name="T51" fmla="*/ 1669777517 h 861"/>
                <a:gd name="T52" fmla="*/ 1189392799 w 1421"/>
                <a:gd name="T53" fmla="*/ 1686948398 h 861"/>
                <a:gd name="T54" fmla="*/ 922113906 w 1421"/>
                <a:gd name="T55" fmla="*/ 1716994367 h 861"/>
                <a:gd name="T56" fmla="*/ 648152132 w 1421"/>
                <a:gd name="T57" fmla="*/ 1738456944 h 861"/>
                <a:gd name="T58" fmla="*/ 461056039 w 1421"/>
                <a:gd name="T59" fmla="*/ 1759919521 h 861"/>
                <a:gd name="T60" fmla="*/ 187096036 w 1421"/>
                <a:gd name="T61" fmla="*/ 1777090401 h 861"/>
                <a:gd name="T62" fmla="*/ 0 w 1421"/>
                <a:gd name="T63" fmla="*/ 2147483647 h 861"/>
                <a:gd name="T64" fmla="*/ 280643169 w 1421"/>
                <a:gd name="T65" fmla="*/ 2147483647 h 861"/>
                <a:gd name="T66" fmla="*/ 461056039 w 1421"/>
                <a:gd name="T67" fmla="*/ 2147483647 h 861"/>
                <a:gd name="T68" fmla="*/ 741701036 w 1421"/>
                <a:gd name="T69" fmla="*/ 2147483647 h 861"/>
                <a:gd name="T70" fmla="*/ 1008979929 w 1421"/>
                <a:gd name="T71" fmla="*/ 2147483647 h 861"/>
                <a:gd name="T72" fmla="*/ 1189392799 w 1421"/>
                <a:gd name="T73" fmla="*/ 2147483647 h 861"/>
                <a:gd name="T74" fmla="*/ 1453331737 w 1421"/>
                <a:gd name="T75" fmla="*/ 2147483647 h 861"/>
                <a:gd name="T76" fmla="*/ 1627063326 w 1421"/>
                <a:gd name="T77" fmla="*/ 2147483647 h 861"/>
                <a:gd name="T78" fmla="*/ 1877637873 w 1421"/>
                <a:gd name="T79" fmla="*/ 2147483647 h 861"/>
                <a:gd name="T80" fmla="*/ 2128212878 w 1421"/>
                <a:gd name="T81" fmla="*/ 2147483647 h 861"/>
                <a:gd name="T82" fmla="*/ 2147483647 w 1421"/>
                <a:gd name="T83" fmla="*/ 2147483647 h 861"/>
                <a:gd name="T84" fmla="*/ 2147483647 w 1421"/>
                <a:gd name="T85" fmla="*/ 2147483647 h 861"/>
                <a:gd name="T86" fmla="*/ 2147483647 w 1421"/>
                <a:gd name="T87" fmla="*/ 2147483647 h 861"/>
                <a:gd name="T88" fmla="*/ 2147483647 w 1421"/>
                <a:gd name="T89" fmla="*/ 2147483647 h 861"/>
                <a:gd name="T90" fmla="*/ 2147483647 w 1421"/>
                <a:gd name="T91" fmla="*/ 2147483647 h 861"/>
                <a:gd name="T92" fmla="*/ 2147483647 w 1421"/>
                <a:gd name="T93" fmla="*/ 2147483647 h 861"/>
                <a:gd name="T94" fmla="*/ 2147483647 w 1421"/>
                <a:gd name="T95" fmla="*/ 2147483647 h 861"/>
                <a:gd name="T96" fmla="*/ 2147483647 w 1421"/>
                <a:gd name="T97" fmla="*/ 2147483647 h 861"/>
                <a:gd name="T98" fmla="*/ 2147483647 w 1421"/>
                <a:gd name="T99" fmla="*/ 2147483647 h 861"/>
                <a:gd name="T100" fmla="*/ 2147483647 w 1421"/>
                <a:gd name="T101" fmla="*/ 2147483647 h 861"/>
                <a:gd name="T102" fmla="*/ 2147483647 w 1421"/>
                <a:gd name="T103" fmla="*/ 2147483647 h 861"/>
                <a:gd name="T104" fmla="*/ 2147483647 w 1421"/>
                <a:gd name="T105" fmla="*/ 2147483647 h 861"/>
                <a:gd name="T106" fmla="*/ 2147483647 w 1421"/>
                <a:gd name="T107" fmla="*/ 2147483647 h 861"/>
                <a:gd name="T108" fmla="*/ 2147483647 w 1421"/>
                <a:gd name="T109" fmla="*/ 2147483647 h 861"/>
                <a:gd name="T110" fmla="*/ 2147483647 w 1421"/>
                <a:gd name="T111" fmla="*/ 2147483647 h 861"/>
                <a:gd name="T112" fmla="*/ 2147483647 w 1421"/>
                <a:gd name="T113" fmla="*/ 2147483647 h 861"/>
                <a:gd name="T114" fmla="*/ 2147483647 w 1421"/>
                <a:gd name="T115" fmla="*/ 2147483647 h 861"/>
                <a:gd name="T116" fmla="*/ 2147483647 w 1421"/>
                <a:gd name="T117" fmla="*/ 2147483647 h 861"/>
                <a:gd name="T118" fmla="*/ 2147483647 w 1421"/>
                <a:gd name="T119" fmla="*/ 2147483647 h 861"/>
                <a:gd name="T120" fmla="*/ 2147483647 w 1421"/>
                <a:gd name="T121" fmla="*/ 2141950111 h 861"/>
                <a:gd name="T122" fmla="*/ 2147483647 w 1421"/>
                <a:gd name="T123" fmla="*/ 2038930971 h 861"/>
                <a:gd name="T124" fmla="*/ 2147483647 w 1421"/>
                <a:gd name="T125" fmla="*/ 1948788968 h 86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21"/>
                <a:gd name="T190" fmla="*/ 0 h 861"/>
                <a:gd name="T191" fmla="*/ 1421 w 1421"/>
                <a:gd name="T192" fmla="*/ 861 h 86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21" h="861">
                  <a:moveTo>
                    <a:pt x="1421" y="0"/>
                  </a:moveTo>
                  <a:lnTo>
                    <a:pt x="1421" y="7"/>
                  </a:lnTo>
                  <a:lnTo>
                    <a:pt x="1419" y="14"/>
                  </a:lnTo>
                  <a:lnTo>
                    <a:pt x="1419" y="21"/>
                  </a:lnTo>
                  <a:lnTo>
                    <a:pt x="1417" y="28"/>
                  </a:lnTo>
                  <a:lnTo>
                    <a:pt x="1414" y="35"/>
                  </a:lnTo>
                  <a:lnTo>
                    <a:pt x="1412" y="42"/>
                  </a:lnTo>
                  <a:lnTo>
                    <a:pt x="1410" y="51"/>
                  </a:lnTo>
                  <a:lnTo>
                    <a:pt x="1405" y="58"/>
                  </a:lnTo>
                  <a:lnTo>
                    <a:pt x="1400" y="65"/>
                  </a:lnTo>
                  <a:lnTo>
                    <a:pt x="1396" y="72"/>
                  </a:lnTo>
                  <a:lnTo>
                    <a:pt x="1391" y="79"/>
                  </a:lnTo>
                  <a:lnTo>
                    <a:pt x="1386" y="86"/>
                  </a:lnTo>
                  <a:lnTo>
                    <a:pt x="1379" y="93"/>
                  </a:lnTo>
                  <a:lnTo>
                    <a:pt x="1372" y="101"/>
                  </a:lnTo>
                  <a:lnTo>
                    <a:pt x="1365" y="108"/>
                  </a:lnTo>
                  <a:lnTo>
                    <a:pt x="1358" y="115"/>
                  </a:lnTo>
                  <a:lnTo>
                    <a:pt x="1351" y="122"/>
                  </a:lnTo>
                  <a:lnTo>
                    <a:pt x="1342" y="129"/>
                  </a:lnTo>
                  <a:lnTo>
                    <a:pt x="1332" y="136"/>
                  </a:lnTo>
                  <a:lnTo>
                    <a:pt x="1323" y="143"/>
                  </a:lnTo>
                  <a:lnTo>
                    <a:pt x="1314" y="150"/>
                  </a:lnTo>
                  <a:lnTo>
                    <a:pt x="1302" y="157"/>
                  </a:lnTo>
                  <a:lnTo>
                    <a:pt x="1293" y="164"/>
                  </a:lnTo>
                  <a:lnTo>
                    <a:pt x="1281" y="171"/>
                  </a:lnTo>
                  <a:lnTo>
                    <a:pt x="1269" y="175"/>
                  </a:lnTo>
                  <a:lnTo>
                    <a:pt x="1257" y="182"/>
                  </a:lnTo>
                  <a:lnTo>
                    <a:pt x="1243" y="189"/>
                  </a:lnTo>
                  <a:lnTo>
                    <a:pt x="1232" y="197"/>
                  </a:lnTo>
                  <a:lnTo>
                    <a:pt x="1218" y="204"/>
                  </a:lnTo>
                  <a:lnTo>
                    <a:pt x="1204" y="208"/>
                  </a:lnTo>
                  <a:lnTo>
                    <a:pt x="1189" y="215"/>
                  </a:lnTo>
                  <a:lnTo>
                    <a:pt x="1175" y="222"/>
                  </a:lnTo>
                  <a:lnTo>
                    <a:pt x="1159" y="227"/>
                  </a:lnTo>
                  <a:lnTo>
                    <a:pt x="1145" y="234"/>
                  </a:lnTo>
                  <a:lnTo>
                    <a:pt x="1129" y="239"/>
                  </a:lnTo>
                  <a:lnTo>
                    <a:pt x="1112" y="246"/>
                  </a:lnTo>
                  <a:lnTo>
                    <a:pt x="1096" y="250"/>
                  </a:lnTo>
                  <a:lnTo>
                    <a:pt x="1077" y="257"/>
                  </a:lnTo>
                  <a:lnTo>
                    <a:pt x="1061" y="262"/>
                  </a:lnTo>
                  <a:lnTo>
                    <a:pt x="1042" y="269"/>
                  </a:lnTo>
                  <a:lnTo>
                    <a:pt x="1023" y="274"/>
                  </a:lnTo>
                  <a:lnTo>
                    <a:pt x="1004" y="281"/>
                  </a:lnTo>
                  <a:lnTo>
                    <a:pt x="986" y="285"/>
                  </a:lnTo>
                  <a:lnTo>
                    <a:pt x="967" y="290"/>
                  </a:lnTo>
                  <a:lnTo>
                    <a:pt x="946" y="295"/>
                  </a:lnTo>
                  <a:lnTo>
                    <a:pt x="927" y="302"/>
                  </a:lnTo>
                  <a:lnTo>
                    <a:pt x="906" y="307"/>
                  </a:lnTo>
                  <a:lnTo>
                    <a:pt x="885" y="311"/>
                  </a:lnTo>
                  <a:lnTo>
                    <a:pt x="864" y="316"/>
                  </a:lnTo>
                  <a:lnTo>
                    <a:pt x="843" y="321"/>
                  </a:lnTo>
                  <a:lnTo>
                    <a:pt x="822" y="325"/>
                  </a:lnTo>
                  <a:lnTo>
                    <a:pt x="798" y="330"/>
                  </a:lnTo>
                  <a:lnTo>
                    <a:pt x="777" y="335"/>
                  </a:lnTo>
                  <a:lnTo>
                    <a:pt x="754" y="339"/>
                  </a:lnTo>
                  <a:lnTo>
                    <a:pt x="730" y="342"/>
                  </a:lnTo>
                  <a:lnTo>
                    <a:pt x="707" y="346"/>
                  </a:lnTo>
                  <a:lnTo>
                    <a:pt x="684" y="351"/>
                  </a:lnTo>
                  <a:lnTo>
                    <a:pt x="660" y="356"/>
                  </a:lnTo>
                  <a:lnTo>
                    <a:pt x="637" y="358"/>
                  </a:lnTo>
                  <a:lnTo>
                    <a:pt x="611" y="363"/>
                  </a:lnTo>
                  <a:lnTo>
                    <a:pt x="588" y="365"/>
                  </a:lnTo>
                  <a:lnTo>
                    <a:pt x="562" y="370"/>
                  </a:lnTo>
                  <a:lnTo>
                    <a:pt x="536" y="372"/>
                  </a:lnTo>
                  <a:lnTo>
                    <a:pt x="513" y="377"/>
                  </a:lnTo>
                  <a:lnTo>
                    <a:pt x="487" y="379"/>
                  </a:lnTo>
                  <a:lnTo>
                    <a:pt x="461" y="381"/>
                  </a:lnTo>
                  <a:lnTo>
                    <a:pt x="435" y="386"/>
                  </a:lnTo>
                  <a:lnTo>
                    <a:pt x="410" y="389"/>
                  </a:lnTo>
                  <a:lnTo>
                    <a:pt x="381" y="391"/>
                  </a:lnTo>
                  <a:lnTo>
                    <a:pt x="356" y="393"/>
                  </a:lnTo>
                  <a:lnTo>
                    <a:pt x="330" y="396"/>
                  </a:lnTo>
                  <a:lnTo>
                    <a:pt x="302" y="398"/>
                  </a:lnTo>
                  <a:lnTo>
                    <a:pt x="276" y="400"/>
                  </a:lnTo>
                  <a:lnTo>
                    <a:pt x="248" y="403"/>
                  </a:lnTo>
                  <a:lnTo>
                    <a:pt x="222" y="405"/>
                  </a:lnTo>
                  <a:lnTo>
                    <a:pt x="194" y="405"/>
                  </a:lnTo>
                  <a:lnTo>
                    <a:pt x="166" y="407"/>
                  </a:lnTo>
                  <a:lnTo>
                    <a:pt x="138" y="410"/>
                  </a:lnTo>
                  <a:lnTo>
                    <a:pt x="112" y="410"/>
                  </a:lnTo>
                  <a:lnTo>
                    <a:pt x="84" y="412"/>
                  </a:lnTo>
                  <a:lnTo>
                    <a:pt x="56" y="414"/>
                  </a:lnTo>
                  <a:lnTo>
                    <a:pt x="28" y="414"/>
                  </a:lnTo>
                  <a:lnTo>
                    <a:pt x="0" y="414"/>
                  </a:lnTo>
                  <a:lnTo>
                    <a:pt x="0" y="861"/>
                  </a:lnTo>
                  <a:lnTo>
                    <a:pt x="28" y="861"/>
                  </a:lnTo>
                  <a:lnTo>
                    <a:pt x="56" y="861"/>
                  </a:lnTo>
                  <a:lnTo>
                    <a:pt x="84" y="859"/>
                  </a:lnTo>
                  <a:lnTo>
                    <a:pt x="112" y="857"/>
                  </a:lnTo>
                  <a:lnTo>
                    <a:pt x="138" y="857"/>
                  </a:lnTo>
                  <a:lnTo>
                    <a:pt x="166" y="854"/>
                  </a:lnTo>
                  <a:lnTo>
                    <a:pt x="194" y="852"/>
                  </a:lnTo>
                  <a:lnTo>
                    <a:pt x="222" y="852"/>
                  </a:lnTo>
                  <a:lnTo>
                    <a:pt x="248" y="850"/>
                  </a:lnTo>
                  <a:lnTo>
                    <a:pt x="276" y="847"/>
                  </a:lnTo>
                  <a:lnTo>
                    <a:pt x="302" y="845"/>
                  </a:lnTo>
                  <a:lnTo>
                    <a:pt x="330" y="843"/>
                  </a:lnTo>
                  <a:lnTo>
                    <a:pt x="356" y="840"/>
                  </a:lnTo>
                  <a:lnTo>
                    <a:pt x="381" y="838"/>
                  </a:lnTo>
                  <a:lnTo>
                    <a:pt x="410" y="836"/>
                  </a:lnTo>
                  <a:lnTo>
                    <a:pt x="435" y="833"/>
                  </a:lnTo>
                  <a:lnTo>
                    <a:pt x="461" y="829"/>
                  </a:lnTo>
                  <a:lnTo>
                    <a:pt x="487" y="826"/>
                  </a:lnTo>
                  <a:lnTo>
                    <a:pt x="513" y="824"/>
                  </a:lnTo>
                  <a:lnTo>
                    <a:pt x="536" y="819"/>
                  </a:lnTo>
                  <a:lnTo>
                    <a:pt x="562" y="817"/>
                  </a:lnTo>
                  <a:lnTo>
                    <a:pt x="588" y="812"/>
                  </a:lnTo>
                  <a:lnTo>
                    <a:pt x="611" y="810"/>
                  </a:lnTo>
                  <a:lnTo>
                    <a:pt x="637" y="805"/>
                  </a:lnTo>
                  <a:lnTo>
                    <a:pt x="660" y="803"/>
                  </a:lnTo>
                  <a:lnTo>
                    <a:pt x="684" y="798"/>
                  </a:lnTo>
                  <a:lnTo>
                    <a:pt x="707" y="794"/>
                  </a:lnTo>
                  <a:lnTo>
                    <a:pt x="730" y="789"/>
                  </a:lnTo>
                  <a:lnTo>
                    <a:pt x="754" y="787"/>
                  </a:lnTo>
                  <a:lnTo>
                    <a:pt x="777" y="782"/>
                  </a:lnTo>
                  <a:lnTo>
                    <a:pt x="798" y="777"/>
                  </a:lnTo>
                  <a:lnTo>
                    <a:pt x="822" y="772"/>
                  </a:lnTo>
                  <a:lnTo>
                    <a:pt x="843" y="768"/>
                  </a:lnTo>
                  <a:lnTo>
                    <a:pt x="864" y="763"/>
                  </a:lnTo>
                  <a:lnTo>
                    <a:pt x="885" y="758"/>
                  </a:lnTo>
                  <a:lnTo>
                    <a:pt x="906" y="754"/>
                  </a:lnTo>
                  <a:lnTo>
                    <a:pt x="927" y="749"/>
                  </a:lnTo>
                  <a:lnTo>
                    <a:pt x="946" y="742"/>
                  </a:lnTo>
                  <a:lnTo>
                    <a:pt x="967" y="737"/>
                  </a:lnTo>
                  <a:lnTo>
                    <a:pt x="986" y="733"/>
                  </a:lnTo>
                  <a:lnTo>
                    <a:pt x="1004" y="728"/>
                  </a:lnTo>
                  <a:lnTo>
                    <a:pt x="1023" y="721"/>
                  </a:lnTo>
                  <a:lnTo>
                    <a:pt x="1042" y="716"/>
                  </a:lnTo>
                  <a:lnTo>
                    <a:pt x="1061" y="709"/>
                  </a:lnTo>
                  <a:lnTo>
                    <a:pt x="1077" y="705"/>
                  </a:lnTo>
                  <a:lnTo>
                    <a:pt x="1096" y="698"/>
                  </a:lnTo>
                  <a:lnTo>
                    <a:pt x="1112" y="693"/>
                  </a:lnTo>
                  <a:lnTo>
                    <a:pt x="1129" y="686"/>
                  </a:lnTo>
                  <a:lnTo>
                    <a:pt x="1145" y="681"/>
                  </a:lnTo>
                  <a:lnTo>
                    <a:pt x="1159" y="674"/>
                  </a:lnTo>
                  <a:lnTo>
                    <a:pt x="1175" y="669"/>
                  </a:lnTo>
                  <a:lnTo>
                    <a:pt x="1189" y="662"/>
                  </a:lnTo>
                  <a:lnTo>
                    <a:pt x="1204" y="655"/>
                  </a:lnTo>
                  <a:lnTo>
                    <a:pt x="1218" y="651"/>
                  </a:lnTo>
                  <a:lnTo>
                    <a:pt x="1232" y="644"/>
                  </a:lnTo>
                  <a:lnTo>
                    <a:pt x="1243" y="637"/>
                  </a:lnTo>
                  <a:lnTo>
                    <a:pt x="1257" y="630"/>
                  </a:lnTo>
                  <a:lnTo>
                    <a:pt x="1269" y="623"/>
                  </a:lnTo>
                  <a:lnTo>
                    <a:pt x="1281" y="618"/>
                  </a:lnTo>
                  <a:lnTo>
                    <a:pt x="1293" y="611"/>
                  </a:lnTo>
                  <a:lnTo>
                    <a:pt x="1302" y="604"/>
                  </a:lnTo>
                  <a:lnTo>
                    <a:pt x="1314" y="597"/>
                  </a:lnTo>
                  <a:lnTo>
                    <a:pt x="1323" y="590"/>
                  </a:lnTo>
                  <a:lnTo>
                    <a:pt x="1332" y="583"/>
                  </a:lnTo>
                  <a:lnTo>
                    <a:pt x="1342" y="576"/>
                  </a:lnTo>
                  <a:lnTo>
                    <a:pt x="1351" y="569"/>
                  </a:lnTo>
                  <a:lnTo>
                    <a:pt x="1358" y="562"/>
                  </a:lnTo>
                  <a:lnTo>
                    <a:pt x="1365" y="555"/>
                  </a:lnTo>
                  <a:lnTo>
                    <a:pt x="1372" y="548"/>
                  </a:lnTo>
                  <a:lnTo>
                    <a:pt x="1379" y="541"/>
                  </a:lnTo>
                  <a:lnTo>
                    <a:pt x="1386" y="534"/>
                  </a:lnTo>
                  <a:lnTo>
                    <a:pt x="1391" y="527"/>
                  </a:lnTo>
                  <a:lnTo>
                    <a:pt x="1396" y="520"/>
                  </a:lnTo>
                  <a:lnTo>
                    <a:pt x="1400" y="513"/>
                  </a:lnTo>
                  <a:lnTo>
                    <a:pt x="1405" y="506"/>
                  </a:lnTo>
                  <a:lnTo>
                    <a:pt x="1410" y="499"/>
                  </a:lnTo>
                  <a:lnTo>
                    <a:pt x="1412" y="489"/>
                  </a:lnTo>
                  <a:lnTo>
                    <a:pt x="1414" y="482"/>
                  </a:lnTo>
                  <a:lnTo>
                    <a:pt x="1417" y="475"/>
                  </a:lnTo>
                  <a:lnTo>
                    <a:pt x="1419" y="468"/>
                  </a:lnTo>
                  <a:lnTo>
                    <a:pt x="1419" y="461"/>
                  </a:lnTo>
                  <a:lnTo>
                    <a:pt x="1421" y="454"/>
                  </a:lnTo>
                  <a:lnTo>
                    <a:pt x="1421" y="447"/>
                  </a:lnTo>
                  <a:lnTo>
                    <a:pt x="1421" y="0"/>
                  </a:lnTo>
                  <a:close/>
                </a:path>
              </a:pathLst>
            </a:custGeom>
            <a:solidFill>
              <a:srgbClr val="40408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729491" y="2639638"/>
              <a:ext cx="331803" cy="1626951"/>
            </a:xfrm>
            <a:custGeom>
              <a:avLst/>
              <a:gdLst>
                <a:gd name="T0" fmla="*/ 0 w 197"/>
                <a:gd name="T1" fmla="*/ 0 h 861"/>
                <a:gd name="T2" fmla="*/ 653502314 w 197"/>
                <a:gd name="T3" fmla="*/ 1777090401 h 861"/>
                <a:gd name="T4" fmla="*/ 653502314 w 197"/>
                <a:gd name="T5" fmla="*/ 2147483647 h 861"/>
                <a:gd name="T6" fmla="*/ 0 w 197"/>
                <a:gd name="T7" fmla="*/ 1918740951 h 861"/>
                <a:gd name="T8" fmla="*/ 0 w 197"/>
                <a:gd name="T9" fmla="*/ 0 h 8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861"/>
                <a:gd name="T17" fmla="*/ 197 w 197"/>
                <a:gd name="T18" fmla="*/ 861 h 8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861">
                  <a:moveTo>
                    <a:pt x="0" y="0"/>
                  </a:moveTo>
                  <a:lnTo>
                    <a:pt x="197" y="414"/>
                  </a:lnTo>
                  <a:lnTo>
                    <a:pt x="197" y="861"/>
                  </a:lnTo>
                  <a:lnTo>
                    <a:pt x="0" y="4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408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729491" y="2076157"/>
              <a:ext cx="2729040" cy="1346004"/>
            </a:xfrm>
            <a:custGeom>
              <a:avLst/>
              <a:gdLst>
                <a:gd name="T0" fmla="*/ 2147483647 w 1618"/>
                <a:gd name="T1" fmla="*/ 51483285 h 712"/>
                <a:gd name="T2" fmla="*/ 2147483647 w 1618"/>
                <a:gd name="T3" fmla="*/ 124419637 h 712"/>
                <a:gd name="T4" fmla="*/ 2147483647 w 1618"/>
                <a:gd name="T5" fmla="*/ 171612324 h 712"/>
                <a:gd name="T6" fmla="*/ 2147483647 w 1618"/>
                <a:gd name="T7" fmla="*/ 244548661 h 712"/>
                <a:gd name="T8" fmla="*/ 2147483647 w 1618"/>
                <a:gd name="T9" fmla="*/ 321773628 h 712"/>
                <a:gd name="T10" fmla="*/ 2147483647 w 1618"/>
                <a:gd name="T11" fmla="*/ 373258943 h 712"/>
                <a:gd name="T12" fmla="*/ 2147483647 w 1618"/>
                <a:gd name="T13" fmla="*/ 454774460 h 712"/>
                <a:gd name="T14" fmla="*/ 2147483647 w 1618"/>
                <a:gd name="T15" fmla="*/ 544871331 h 712"/>
                <a:gd name="T16" fmla="*/ 2147483647 w 1618"/>
                <a:gd name="T17" fmla="*/ 604935827 h 712"/>
                <a:gd name="T18" fmla="*/ 2147483647 w 1618"/>
                <a:gd name="T19" fmla="*/ 686451344 h 712"/>
                <a:gd name="T20" fmla="*/ 2147483647 w 1618"/>
                <a:gd name="T21" fmla="*/ 776548087 h 712"/>
                <a:gd name="T22" fmla="*/ 2147483647 w 1618"/>
                <a:gd name="T23" fmla="*/ 836612583 h 712"/>
                <a:gd name="T24" fmla="*/ 2147483647 w 1618"/>
                <a:gd name="T25" fmla="*/ 935290554 h 712"/>
                <a:gd name="T26" fmla="*/ 2147483647 w 1618"/>
                <a:gd name="T27" fmla="*/ 1025387298 h 712"/>
                <a:gd name="T28" fmla="*/ 2147483647 w 1618"/>
                <a:gd name="T29" fmla="*/ 1085452049 h 712"/>
                <a:gd name="T30" fmla="*/ 2147483647 w 1618"/>
                <a:gd name="T31" fmla="*/ 1175548793 h 712"/>
                <a:gd name="T32" fmla="*/ 2147483647 w 1618"/>
                <a:gd name="T33" fmla="*/ 1278515330 h 712"/>
                <a:gd name="T34" fmla="*/ 2147483647 w 1618"/>
                <a:gd name="T35" fmla="*/ 1338579826 h 712"/>
                <a:gd name="T36" fmla="*/ 2147483647 w 1618"/>
                <a:gd name="T37" fmla="*/ 1428676570 h 712"/>
                <a:gd name="T38" fmla="*/ 2147483647 w 1618"/>
                <a:gd name="T39" fmla="*/ 1527354541 h 712"/>
                <a:gd name="T40" fmla="*/ 2147483647 w 1618"/>
                <a:gd name="T41" fmla="*/ 1587419036 h 712"/>
                <a:gd name="T42" fmla="*/ 2147483647 w 1618"/>
                <a:gd name="T43" fmla="*/ 1677515780 h 712"/>
                <a:gd name="T44" fmla="*/ 2147483647 w 1618"/>
                <a:gd name="T45" fmla="*/ 1771903137 h 712"/>
                <a:gd name="T46" fmla="*/ 2147483647 w 1618"/>
                <a:gd name="T47" fmla="*/ 1831967633 h 712"/>
                <a:gd name="T48" fmla="*/ 2147483647 w 1618"/>
                <a:gd name="T49" fmla="*/ 1922064377 h 712"/>
                <a:gd name="T50" fmla="*/ 2147483647 w 1618"/>
                <a:gd name="T51" fmla="*/ 2012161120 h 712"/>
                <a:gd name="T52" fmla="*/ 2147483647 w 1618"/>
                <a:gd name="T53" fmla="*/ 2059353775 h 712"/>
                <a:gd name="T54" fmla="*/ 2147483647 w 1618"/>
                <a:gd name="T55" fmla="*/ 2147483647 h 712"/>
                <a:gd name="T56" fmla="*/ 2147483647 w 1618"/>
                <a:gd name="T57" fmla="*/ 2147483647 h 712"/>
                <a:gd name="T58" fmla="*/ 2147483647 w 1618"/>
                <a:gd name="T59" fmla="*/ 2147483647 h 712"/>
                <a:gd name="T60" fmla="*/ 2147483647 w 1618"/>
                <a:gd name="T61" fmla="*/ 2147483647 h 712"/>
                <a:gd name="T62" fmla="*/ 2147483647 w 1618"/>
                <a:gd name="T63" fmla="*/ 2147483647 h 712"/>
                <a:gd name="T64" fmla="*/ 2147483647 w 1618"/>
                <a:gd name="T65" fmla="*/ 2147483647 h 712"/>
                <a:gd name="T66" fmla="*/ 2147483647 w 1618"/>
                <a:gd name="T67" fmla="*/ 2147483647 h 712"/>
                <a:gd name="T68" fmla="*/ 2147483647 w 1618"/>
                <a:gd name="T69" fmla="*/ 2147483647 h 712"/>
                <a:gd name="T70" fmla="*/ 2147483647 w 1618"/>
                <a:gd name="T71" fmla="*/ 2147483647 h 712"/>
                <a:gd name="T72" fmla="*/ 2147483647 w 1618"/>
                <a:gd name="T73" fmla="*/ 2147483647 h 712"/>
                <a:gd name="T74" fmla="*/ 2147483647 w 1618"/>
                <a:gd name="T75" fmla="*/ 2147483647 h 712"/>
                <a:gd name="T76" fmla="*/ 2147483647 w 1618"/>
                <a:gd name="T77" fmla="*/ 2147483647 h 712"/>
                <a:gd name="T78" fmla="*/ 2147483647 w 1618"/>
                <a:gd name="T79" fmla="*/ 2147483647 h 712"/>
                <a:gd name="T80" fmla="*/ 2147483647 w 1618"/>
                <a:gd name="T81" fmla="*/ 2147483647 h 712"/>
                <a:gd name="T82" fmla="*/ 2147483647 w 1618"/>
                <a:gd name="T83" fmla="*/ 2147483647 h 712"/>
                <a:gd name="T84" fmla="*/ 1929423426 w 1618"/>
                <a:gd name="T85" fmla="*/ 2147483647 h 712"/>
                <a:gd name="T86" fmla="*/ 1665711527 w 1618"/>
                <a:gd name="T87" fmla="*/ 2147483647 h 712"/>
                <a:gd name="T88" fmla="*/ 1485455294 w 1618"/>
                <a:gd name="T89" fmla="*/ 2147483647 h 712"/>
                <a:gd name="T90" fmla="*/ 1211730835 w 1618"/>
                <a:gd name="T91" fmla="*/ 2147483647 h 712"/>
                <a:gd name="T92" fmla="*/ 938006147 w 1618"/>
                <a:gd name="T93" fmla="*/ 2147483647 h 712"/>
                <a:gd name="T94" fmla="*/ 751073350 w 1618"/>
                <a:gd name="T95" fmla="*/ 2147483647 h 7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618"/>
                <a:gd name="T145" fmla="*/ 0 h 712"/>
                <a:gd name="T146" fmla="*/ 1618 w 1618"/>
                <a:gd name="T147" fmla="*/ 712 h 7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18" h="712">
                  <a:moveTo>
                    <a:pt x="1143" y="0"/>
                  </a:moveTo>
                  <a:lnTo>
                    <a:pt x="1164" y="5"/>
                  </a:lnTo>
                  <a:lnTo>
                    <a:pt x="1183" y="12"/>
                  </a:lnTo>
                  <a:lnTo>
                    <a:pt x="1201" y="17"/>
                  </a:lnTo>
                  <a:lnTo>
                    <a:pt x="1220" y="22"/>
                  </a:lnTo>
                  <a:lnTo>
                    <a:pt x="1239" y="29"/>
                  </a:lnTo>
                  <a:lnTo>
                    <a:pt x="1258" y="33"/>
                  </a:lnTo>
                  <a:lnTo>
                    <a:pt x="1274" y="40"/>
                  </a:lnTo>
                  <a:lnTo>
                    <a:pt x="1293" y="45"/>
                  </a:lnTo>
                  <a:lnTo>
                    <a:pt x="1309" y="52"/>
                  </a:lnTo>
                  <a:lnTo>
                    <a:pt x="1326" y="57"/>
                  </a:lnTo>
                  <a:lnTo>
                    <a:pt x="1342" y="64"/>
                  </a:lnTo>
                  <a:lnTo>
                    <a:pt x="1356" y="68"/>
                  </a:lnTo>
                  <a:lnTo>
                    <a:pt x="1372" y="75"/>
                  </a:lnTo>
                  <a:lnTo>
                    <a:pt x="1386" y="82"/>
                  </a:lnTo>
                  <a:lnTo>
                    <a:pt x="1401" y="87"/>
                  </a:lnTo>
                  <a:lnTo>
                    <a:pt x="1415" y="94"/>
                  </a:lnTo>
                  <a:lnTo>
                    <a:pt x="1429" y="101"/>
                  </a:lnTo>
                  <a:lnTo>
                    <a:pt x="1440" y="106"/>
                  </a:lnTo>
                  <a:lnTo>
                    <a:pt x="1454" y="113"/>
                  </a:lnTo>
                  <a:lnTo>
                    <a:pt x="1466" y="120"/>
                  </a:lnTo>
                  <a:lnTo>
                    <a:pt x="1478" y="127"/>
                  </a:lnTo>
                  <a:lnTo>
                    <a:pt x="1490" y="134"/>
                  </a:lnTo>
                  <a:lnTo>
                    <a:pt x="1499" y="141"/>
                  </a:lnTo>
                  <a:lnTo>
                    <a:pt x="1511" y="148"/>
                  </a:lnTo>
                  <a:lnTo>
                    <a:pt x="1520" y="155"/>
                  </a:lnTo>
                  <a:lnTo>
                    <a:pt x="1529" y="160"/>
                  </a:lnTo>
                  <a:lnTo>
                    <a:pt x="1539" y="167"/>
                  </a:lnTo>
                  <a:lnTo>
                    <a:pt x="1548" y="174"/>
                  </a:lnTo>
                  <a:lnTo>
                    <a:pt x="1555" y="181"/>
                  </a:lnTo>
                  <a:lnTo>
                    <a:pt x="1562" y="188"/>
                  </a:lnTo>
                  <a:lnTo>
                    <a:pt x="1569" y="195"/>
                  </a:lnTo>
                  <a:lnTo>
                    <a:pt x="1576" y="202"/>
                  </a:lnTo>
                  <a:lnTo>
                    <a:pt x="1583" y="211"/>
                  </a:lnTo>
                  <a:lnTo>
                    <a:pt x="1588" y="218"/>
                  </a:lnTo>
                  <a:lnTo>
                    <a:pt x="1593" y="225"/>
                  </a:lnTo>
                  <a:lnTo>
                    <a:pt x="1597" y="232"/>
                  </a:lnTo>
                  <a:lnTo>
                    <a:pt x="1602" y="239"/>
                  </a:lnTo>
                  <a:lnTo>
                    <a:pt x="1607" y="246"/>
                  </a:lnTo>
                  <a:lnTo>
                    <a:pt x="1609" y="253"/>
                  </a:lnTo>
                  <a:lnTo>
                    <a:pt x="1611" y="260"/>
                  </a:lnTo>
                  <a:lnTo>
                    <a:pt x="1614" y="267"/>
                  </a:lnTo>
                  <a:lnTo>
                    <a:pt x="1616" y="274"/>
                  </a:lnTo>
                  <a:lnTo>
                    <a:pt x="1616" y="284"/>
                  </a:lnTo>
                  <a:lnTo>
                    <a:pt x="1618" y="291"/>
                  </a:lnTo>
                  <a:lnTo>
                    <a:pt x="1618" y="298"/>
                  </a:lnTo>
                  <a:lnTo>
                    <a:pt x="1618" y="305"/>
                  </a:lnTo>
                  <a:lnTo>
                    <a:pt x="1616" y="312"/>
                  </a:lnTo>
                  <a:lnTo>
                    <a:pt x="1616" y="319"/>
                  </a:lnTo>
                  <a:lnTo>
                    <a:pt x="1614" y="326"/>
                  </a:lnTo>
                  <a:lnTo>
                    <a:pt x="1611" y="333"/>
                  </a:lnTo>
                  <a:lnTo>
                    <a:pt x="1609" y="340"/>
                  </a:lnTo>
                  <a:lnTo>
                    <a:pt x="1607" y="349"/>
                  </a:lnTo>
                  <a:lnTo>
                    <a:pt x="1602" y="356"/>
                  </a:lnTo>
                  <a:lnTo>
                    <a:pt x="1597" y="363"/>
                  </a:lnTo>
                  <a:lnTo>
                    <a:pt x="1593" y="370"/>
                  </a:lnTo>
                  <a:lnTo>
                    <a:pt x="1588" y="377"/>
                  </a:lnTo>
                  <a:lnTo>
                    <a:pt x="1583" y="384"/>
                  </a:lnTo>
                  <a:lnTo>
                    <a:pt x="1576" y="391"/>
                  </a:lnTo>
                  <a:lnTo>
                    <a:pt x="1569" y="399"/>
                  </a:lnTo>
                  <a:lnTo>
                    <a:pt x="1562" y="406"/>
                  </a:lnTo>
                  <a:lnTo>
                    <a:pt x="1555" y="413"/>
                  </a:lnTo>
                  <a:lnTo>
                    <a:pt x="1548" y="420"/>
                  </a:lnTo>
                  <a:lnTo>
                    <a:pt x="1539" y="427"/>
                  </a:lnTo>
                  <a:lnTo>
                    <a:pt x="1529" y="434"/>
                  </a:lnTo>
                  <a:lnTo>
                    <a:pt x="1520" y="441"/>
                  </a:lnTo>
                  <a:lnTo>
                    <a:pt x="1511" y="448"/>
                  </a:lnTo>
                  <a:lnTo>
                    <a:pt x="1499" y="455"/>
                  </a:lnTo>
                  <a:lnTo>
                    <a:pt x="1490" y="462"/>
                  </a:lnTo>
                  <a:lnTo>
                    <a:pt x="1478" y="469"/>
                  </a:lnTo>
                  <a:lnTo>
                    <a:pt x="1466" y="473"/>
                  </a:lnTo>
                  <a:lnTo>
                    <a:pt x="1454" y="480"/>
                  </a:lnTo>
                  <a:lnTo>
                    <a:pt x="1440" y="487"/>
                  </a:lnTo>
                  <a:lnTo>
                    <a:pt x="1429" y="495"/>
                  </a:lnTo>
                  <a:lnTo>
                    <a:pt x="1415" y="502"/>
                  </a:lnTo>
                  <a:lnTo>
                    <a:pt x="1401" y="506"/>
                  </a:lnTo>
                  <a:lnTo>
                    <a:pt x="1386" y="513"/>
                  </a:lnTo>
                  <a:lnTo>
                    <a:pt x="1372" y="520"/>
                  </a:lnTo>
                  <a:lnTo>
                    <a:pt x="1356" y="525"/>
                  </a:lnTo>
                  <a:lnTo>
                    <a:pt x="1342" y="532"/>
                  </a:lnTo>
                  <a:lnTo>
                    <a:pt x="1326" y="537"/>
                  </a:lnTo>
                  <a:lnTo>
                    <a:pt x="1309" y="544"/>
                  </a:lnTo>
                  <a:lnTo>
                    <a:pt x="1293" y="548"/>
                  </a:lnTo>
                  <a:lnTo>
                    <a:pt x="1274" y="555"/>
                  </a:lnTo>
                  <a:lnTo>
                    <a:pt x="1258" y="560"/>
                  </a:lnTo>
                  <a:lnTo>
                    <a:pt x="1239" y="567"/>
                  </a:lnTo>
                  <a:lnTo>
                    <a:pt x="1220" y="572"/>
                  </a:lnTo>
                  <a:lnTo>
                    <a:pt x="1201" y="579"/>
                  </a:lnTo>
                  <a:lnTo>
                    <a:pt x="1183" y="583"/>
                  </a:lnTo>
                  <a:lnTo>
                    <a:pt x="1164" y="588"/>
                  </a:lnTo>
                  <a:lnTo>
                    <a:pt x="1143" y="593"/>
                  </a:lnTo>
                  <a:lnTo>
                    <a:pt x="1124" y="600"/>
                  </a:lnTo>
                  <a:lnTo>
                    <a:pt x="1103" y="605"/>
                  </a:lnTo>
                  <a:lnTo>
                    <a:pt x="1082" y="609"/>
                  </a:lnTo>
                  <a:lnTo>
                    <a:pt x="1061" y="614"/>
                  </a:lnTo>
                  <a:lnTo>
                    <a:pt x="1040" y="619"/>
                  </a:lnTo>
                  <a:lnTo>
                    <a:pt x="1019" y="623"/>
                  </a:lnTo>
                  <a:lnTo>
                    <a:pt x="995" y="628"/>
                  </a:lnTo>
                  <a:lnTo>
                    <a:pt x="974" y="633"/>
                  </a:lnTo>
                  <a:lnTo>
                    <a:pt x="951" y="637"/>
                  </a:lnTo>
                  <a:lnTo>
                    <a:pt x="927" y="640"/>
                  </a:lnTo>
                  <a:lnTo>
                    <a:pt x="904" y="644"/>
                  </a:lnTo>
                  <a:lnTo>
                    <a:pt x="881" y="649"/>
                  </a:lnTo>
                  <a:lnTo>
                    <a:pt x="857" y="654"/>
                  </a:lnTo>
                  <a:lnTo>
                    <a:pt x="834" y="656"/>
                  </a:lnTo>
                  <a:lnTo>
                    <a:pt x="808" y="661"/>
                  </a:lnTo>
                  <a:lnTo>
                    <a:pt x="785" y="663"/>
                  </a:lnTo>
                  <a:lnTo>
                    <a:pt x="759" y="668"/>
                  </a:lnTo>
                  <a:lnTo>
                    <a:pt x="733" y="670"/>
                  </a:lnTo>
                  <a:lnTo>
                    <a:pt x="710" y="675"/>
                  </a:lnTo>
                  <a:lnTo>
                    <a:pt x="684" y="677"/>
                  </a:lnTo>
                  <a:lnTo>
                    <a:pt x="658" y="679"/>
                  </a:lnTo>
                  <a:lnTo>
                    <a:pt x="632" y="684"/>
                  </a:lnTo>
                  <a:lnTo>
                    <a:pt x="607" y="687"/>
                  </a:lnTo>
                  <a:lnTo>
                    <a:pt x="578" y="689"/>
                  </a:lnTo>
                  <a:lnTo>
                    <a:pt x="553" y="691"/>
                  </a:lnTo>
                  <a:lnTo>
                    <a:pt x="527" y="694"/>
                  </a:lnTo>
                  <a:lnTo>
                    <a:pt x="499" y="696"/>
                  </a:lnTo>
                  <a:lnTo>
                    <a:pt x="473" y="698"/>
                  </a:lnTo>
                  <a:lnTo>
                    <a:pt x="445" y="701"/>
                  </a:lnTo>
                  <a:lnTo>
                    <a:pt x="419" y="703"/>
                  </a:lnTo>
                  <a:lnTo>
                    <a:pt x="391" y="703"/>
                  </a:lnTo>
                  <a:lnTo>
                    <a:pt x="363" y="705"/>
                  </a:lnTo>
                  <a:lnTo>
                    <a:pt x="335" y="708"/>
                  </a:lnTo>
                  <a:lnTo>
                    <a:pt x="309" y="708"/>
                  </a:lnTo>
                  <a:lnTo>
                    <a:pt x="281" y="710"/>
                  </a:lnTo>
                  <a:lnTo>
                    <a:pt x="253" y="712"/>
                  </a:lnTo>
                  <a:lnTo>
                    <a:pt x="225" y="712"/>
                  </a:lnTo>
                  <a:lnTo>
                    <a:pt x="197" y="712"/>
                  </a:lnTo>
                  <a:lnTo>
                    <a:pt x="0" y="298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8080FF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270683" y="3355496"/>
              <a:ext cx="141294" cy="852364"/>
            </a:xfrm>
            <a:custGeom>
              <a:avLst/>
              <a:gdLst>
                <a:gd name="T0" fmla="*/ 279013588 w 85"/>
                <a:gd name="T1" fmla="*/ 0 h 450"/>
                <a:gd name="T2" fmla="*/ 183820848 w 85"/>
                <a:gd name="T3" fmla="*/ 8606527 h 450"/>
                <a:gd name="T4" fmla="*/ 183820848 w 85"/>
                <a:gd name="T5" fmla="*/ 8606527 h 450"/>
                <a:gd name="T6" fmla="*/ 91909518 w 85"/>
                <a:gd name="T7" fmla="*/ 8606527 h 450"/>
                <a:gd name="T8" fmla="*/ 91909518 w 85"/>
                <a:gd name="T9" fmla="*/ 8606527 h 450"/>
                <a:gd name="T10" fmla="*/ 0 w 85"/>
                <a:gd name="T11" fmla="*/ 8606527 h 450"/>
                <a:gd name="T12" fmla="*/ 0 w 85"/>
                <a:gd name="T13" fmla="*/ 8606527 h 450"/>
                <a:gd name="T14" fmla="*/ 0 w 85"/>
                <a:gd name="T15" fmla="*/ 1936494772 h 450"/>
                <a:gd name="T16" fmla="*/ 0 w 85"/>
                <a:gd name="T17" fmla="*/ 1936494772 h 450"/>
                <a:gd name="T18" fmla="*/ 91909518 w 85"/>
                <a:gd name="T19" fmla="*/ 1936494772 h 450"/>
                <a:gd name="T20" fmla="*/ 91909518 w 85"/>
                <a:gd name="T21" fmla="*/ 1936494772 h 450"/>
                <a:gd name="T22" fmla="*/ 183820848 w 85"/>
                <a:gd name="T23" fmla="*/ 1936494772 h 450"/>
                <a:gd name="T24" fmla="*/ 183820848 w 85"/>
                <a:gd name="T25" fmla="*/ 1936494772 h 450"/>
                <a:gd name="T26" fmla="*/ 279013588 w 85"/>
                <a:gd name="T27" fmla="*/ 1923584988 h 450"/>
                <a:gd name="T28" fmla="*/ 279013588 w 85"/>
                <a:gd name="T29" fmla="*/ 0 h 4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5"/>
                <a:gd name="T46" fmla="*/ 0 h 450"/>
                <a:gd name="T47" fmla="*/ 85 w 85"/>
                <a:gd name="T48" fmla="*/ 450 h 45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5" h="450">
                  <a:moveTo>
                    <a:pt x="85" y="0"/>
                  </a:moveTo>
                  <a:lnTo>
                    <a:pt x="56" y="2"/>
                  </a:lnTo>
                  <a:lnTo>
                    <a:pt x="28" y="2"/>
                  </a:lnTo>
                  <a:lnTo>
                    <a:pt x="0" y="2"/>
                  </a:lnTo>
                  <a:lnTo>
                    <a:pt x="0" y="450"/>
                  </a:lnTo>
                  <a:lnTo>
                    <a:pt x="28" y="450"/>
                  </a:lnTo>
                  <a:lnTo>
                    <a:pt x="56" y="450"/>
                  </a:lnTo>
                  <a:lnTo>
                    <a:pt x="85" y="447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40103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081761" y="2572972"/>
              <a:ext cx="330215" cy="787286"/>
            </a:xfrm>
            <a:custGeom>
              <a:avLst/>
              <a:gdLst>
                <a:gd name="T0" fmla="*/ 653502314 w 197"/>
                <a:gd name="T1" fmla="*/ 1774815006 h 416"/>
                <a:gd name="T2" fmla="*/ 557300759 w 197"/>
                <a:gd name="T3" fmla="*/ 1783388811 h 416"/>
                <a:gd name="T4" fmla="*/ 557300759 w 197"/>
                <a:gd name="T5" fmla="*/ 1783388811 h 416"/>
                <a:gd name="T6" fmla="*/ 464417831 w 197"/>
                <a:gd name="T7" fmla="*/ 1783388811 h 416"/>
                <a:gd name="T8" fmla="*/ 464417831 w 197"/>
                <a:gd name="T9" fmla="*/ 1783388811 h 416"/>
                <a:gd name="T10" fmla="*/ 371535016 w 197"/>
                <a:gd name="T11" fmla="*/ 1783388811 h 416"/>
                <a:gd name="T12" fmla="*/ 371535016 w 197"/>
                <a:gd name="T13" fmla="*/ 1783388811 h 416"/>
                <a:gd name="T14" fmla="*/ 0 w 197"/>
                <a:gd name="T15" fmla="*/ 0 h 416"/>
                <a:gd name="T16" fmla="*/ 653502314 w 197"/>
                <a:gd name="T17" fmla="*/ 1774815006 h 4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7"/>
                <a:gd name="T28" fmla="*/ 0 h 416"/>
                <a:gd name="T29" fmla="*/ 197 w 197"/>
                <a:gd name="T30" fmla="*/ 416 h 4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7" h="416">
                  <a:moveTo>
                    <a:pt x="197" y="414"/>
                  </a:moveTo>
                  <a:lnTo>
                    <a:pt x="168" y="416"/>
                  </a:lnTo>
                  <a:lnTo>
                    <a:pt x="140" y="416"/>
                  </a:lnTo>
                  <a:lnTo>
                    <a:pt x="112" y="416"/>
                  </a:lnTo>
                  <a:lnTo>
                    <a:pt x="0" y="0"/>
                  </a:lnTo>
                  <a:lnTo>
                    <a:pt x="197" y="414"/>
                  </a:lnTo>
                  <a:close/>
                </a:path>
              </a:pathLst>
            </a:custGeom>
            <a:solidFill>
              <a:srgbClr val="80206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607077" y="3352321"/>
              <a:ext cx="663606" cy="857125"/>
            </a:xfrm>
            <a:custGeom>
              <a:avLst/>
              <a:gdLst>
                <a:gd name="T0" fmla="*/ 1316134210 w 393"/>
                <a:gd name="T1" fmla="*/ 17139269 h 454"/>
                <a:gd name="T2" fmla="*/ 1222364276 w 393"/>
                <a:gd name="T3" fmla="*/ 29994738 h 454"/>
                <a:gd name="T4" fmla="*/ 1222364276 w 393"/>
                <a:gd name="T5" fmla="*/ 29994738 h 454"/>
                <a:gd name="T6" fmla="*/ 1128594343 w 393"/>
                <a:gd name="T7" fmla="*/ 29994738 h 454"/>
                <a:gd name="T8" fmla="*/ 1034822578 w 393"/>
                <a:gd name="T9" fmla="*/ 29994738 h 454"/>
                <a:gd name="T10" fmla="*/ 1034822578 w 393"/>
                <a:gd name="T11" fmla="*/ 29994738 h 454"/>
                <a:gd name="T12" fmla="*/ 941052416 w 393"/>
                <a:gd name="T13" fmla="*/ 29994738 h 454"/>
                <a:gd name="T14" fmla="*/ 847282482 w 393"/>
                <a:gd name="T15" fmla="*/ 29994738 h 454"/>
                <a:gd name="T16" fmla="*/ 847282482 w 393"/>
                <a:gd name="T17" fmla="*/ 29994738 h 454"/>
                <a:gd name="T18" fmla="*/ 753512548 w 393"/>
                <a:gd name="T19" fmla="*/ 29994738 h 454"/>
                <a:gd name="T20" fmla="*/ 659740784 w 393"/>
                <a:gd name="T21" fmla="*/ 29994738 h 454"/>
                <a:gd name="T22" fmla="*/ 659740784 w 393"/>
                <a:gd name="T23" fmla="*/ 29994738 h 454"/>
                <a:gd name="T24" fmla="*/ 562621662 w 393"/>
                <a:gd name="T25" fmla="*/ 17139269 h 454"/>
                <a:gd name="T26" fmla="*/ 468851614 w 393"/>
                <a:gd name="T27" fmla="*/ 17139269 h 454"/>
                <a:gd name="T28" fmla="*/ 468851614 w 393"/>
                <a:gd name="T29" fmla="*/ 17139269 h 454"/>
                <a:gd name="T30" fmla="*/ 375081680 w 393"/>
                <a:gd name="T31" fmla="*/ 17139269 h 454"/>
                <a:gd name="T32" fmla="*/ 281311746 w 393"/>
                <a:gd name="T33" fmla="*/ 8569635 h 454"/>
                <a:gd name="T34" fmla="*/ 281311746 w 393"/>
                <a:gd name="T35" fmla="*/ 8569635 h 454"/>
                <a:gd name="T36" fmla="*/ 187539925 w 393"/>
                <a:gd name="T37" fmla="*/ 8569635 h 454"/>
                <a:gd name="T38" fmla="*/ 93769963 w 393"/>
                <a:gd name="T39" fmla="*/ 8569635 h 454"/>
                <a:gd name="T40" fmla="*/ 93769963 w 393"/>
                <a:gd name="T41" fmla="*/ 8569635 h 454"/>
                <a:gd name="T42" fmla="*/ 0 w 393"/>
                <a:gd name="T43" fmla="*/ 0 h 454"/>
                <a:gd name="T44" fmla="*/ 0 w 393"/>
                <a:gd name="T45" fmla="*/ 1915332386 h 454"/>
                <a:gd name="T46" fmla="*/ 93769963 w 393"/>
                <a:gd name="T47" fmla="*/ 1923902017 h 454"/>
                <a:gd name="T48" fmla="*/ 93769963 w 393"/>
                <a:gd name="T49" fmla="*/ 1923902017 h 454"/>
                <a:gd name="T50" fmla="*/ 187539925 w 393"/>
                <a:gd name="T51" fmla="*/ 1923902017 h 454"/>
                <a:gd name="T52" fmla="*/ 281311746 w 393"/>
                <a:gd name="T53" fmla="*/ 1923902017 h 454"/>
                <a:gd name="T54" fmla="*/ 281311746 w 393"/>
                <a:gd name="T55" fmla="*/ 1923902017 h 454"/>
                <a:gd name="T56" fmla="*/ 375081680 w 393"/>
                <a:gd name="T57" fmla="*/ 1936757486 h 454"/>
                <a:gd name="T58" fmla="*/ 468851614 w 393"/>
                <a:gd name="T59" fmla="*/ 1936757486 h 454"/>
                <a:gd name="T60" fmla="*/ 468851614 w 393"/>
                <a:gd name="T61" fmla="*/ 1936757486 h 454"/>
                <a:gd name="T62" fmla="*/ 562621662 w 393"/>
                <a:gd name="T63" fmla="*/ 1936757486 h 454"/>
                <a:gd name="T64" fmla="*/ 659740784 w 393"/>
                <a:gd name="T65" fmla="*/ 1945327116 h 454"/>
                <a:gd name="T66" fmla="*/ 659740784 w 393"/>
                <a:gd name="T67" fmla="*/ 1945327116 h 454"/>
                <a:gd name="T68" fmla="*/ 753512548 w 393"/>
                <a:gd name="T69" fmla="*/ 1945327116 h 454"/>
                <a:gd name="T70" fmla="*/ 847282482 w 393"/>
                <a:gd name="T71" fmla="*/ 1945327116 h 454"/>
                <a:gd name="T72" fmla="*/ 847282482 w 393"/>
                <a:gd name="T73" fmla="*/ 1945327116 h 454"/>
                <a:gd name="T74" fmla="*/ 941052416 w 393"/>
                <a:gd name="T75" fmla="*/ 1945327116 h 454"/>
                <a:gd name="T76" fmla="*/ 1034822578 w 393"/>
                <a:gd name="T77" fmla="*/ 1945327116 h 454"/>
                <a:gd name="T78" fmla="*/ 1034822578 w 393"/>
                <a:gd name="T79" fmla="*/ 1945327116 h 454"/>
                <a:gd name="T80" fmla="*/ 1128594343 w 393"/>
                <a:gd name="T81" fmla="*/ 1945327116 h 454"/>
                <a:gd name="T82" fmla="*/ 1222364276 w 393"/>
                <a:gd name="T83" fmla="*/ 1945327116 h 454"/>
                <a:gd name="T84" fmla="*/ 1222364276 w 393"/>
                <a:gd name="T85" fmla="*/ 1945327116 h 454"/>
                <a:gd name="T86" fmla="*/ 1316134210 w 393"/>
                <a:gd name="T87" fmla="*/ 1936757486 h 454"/>
                <a:gd name="T88" fmla="*/ 1316134210 w 393"/>
                <a:gd name="T89" fmla="*/ 17139269 h 45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93"/>
                <a:gd name="T136" fmla="*/ 0 h 454"/>
                <a:gd name="T137" fmla="*/ 393 w 393"/>
                <a:gd name="T138" fmla="*/ 454 h 45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93" h="454">
                  <a:moveTo>
                    <a:pt x="393" y="4"/>
                  </a:moveTo>
                  <a:lnTo>
                    <a:pt x="365" y="7"/>
                  </a:lnTo>
                  <a:lnTo>
                    <a:pt x="337" y="7"/>
                  </a:lnTo>
                  <a:lnTo>
                    <a:pt x="309" y="7"/>
                  </a:lnTo>
                  <a:lnTo>
                    <a:pt x="281" y="7"/>
                  </a:lnTo>
                  <a:lnTo>
                    <a:pt x="253" y="7"/>
                  </a:lnTo>
                  <a:lnTo>
                    <a:pt x="225" y="7"/>
                  </a:lnTo>
                  <a:lnTo>
                    <a:pt x="197" y="7"/>
                  </a:lnTo>
                  <a:lnTo>
                    <a:pt x="168" y="4"/>
                  </a:lnTo>
                  <a:lnTo>
                    <a:pt x="140" y="4"/>
                  </a:lnTo>
                  <a:lnTo>
                    <a:pt x="112" y="4"/>
                  </a:lnTo>
                  <a:lnTo>
                    <a:pt x="84" y="2"/>
                  </a:lnTo>
                  <a:lnTo>
                    <a:pt x="56" y="2"/>
                  </a:lnTo>
                  <a:lnTo>
                    <a:pt x="28" y="2"/>
                  </a:lnTo>
                  <a:lnTo>
                    <a:pt x="0" y="0"/>
                  </a:lnTo>
                  <a:lnTo>
                    <a:pt x="0" y="447"/>
                  </a:lnTo>
                  <a:lnTo>
                    <a:pt x="28" y="449"/>
                  </a:lnTo>
                  <a:lnTo>
                    <a:pt x="56" y="449"/>
                  </a:lnTo>
                  <a:lnTo>
                    <a:pt x="84" y="449"/>
                  </a:lnTo>
                  <a:lnTo>
                    <a:pt x="112" y="452"/>
                  </a:lnTo>
                  <a:lnTo>
                    <a:pt x="140" y="452"/>
                  </a:lnTo>
                  <a:lnTo>
                    <a:pt x="168" y="452"/>
                  </a:lnTo>
                  <a:lnTo>
                    <a:pt x="197" y="454"/>
                  </a:lnTo>
                  <a:lnTo>
                    <a:pt x="225" y="454"/>
                  </a:lnTo>
                  <a:lnTo>
                    <a:pt x="253" y="454"/>
                  </a:lnTo>
                  <a:lnTo>
                    <a:pt x="281" y="454"/>
                  </a:lnTo>
                  <a:lnTo>
                    <a:pt x="309" y="454"/>
                  </a:lnTo>
                  <a:lnTo>
                    <a:pt x="337" y="454"/>
                  </a:lnTo>
                  <a:lnTo>
                    <a:pt x="365" y="454"/>
                  </a:lnTo>
                  <a:lnTo>
                    <a:pt x="393" y="452"/>
                  </a:lnTo>
                  <a:lnTo>
                    <a:pt x="393" y="4"/>
                  </a:lnTo>
                  <a:close/>
                </a:path>
              </a:pathLst>
            </a:custGeom>
            <a:solidFill>
              <a:srgbClr val="80806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607077" y="2572972"/>
              <a:ext cx="663606" cy="793635"/>
            </a:xfrm>
            <a:custGeom>
              <a:avLst/>
              <a:gdLst>
                <a:gd name="T0" fmla="*/ 1316134210 w 393"/>
                <a:gd name="T1" fmla="*/ 1783651317 h 419"/>
                <a:gd name="T2" fmla="*/ 1222364276 w 393"/>
                <a:gd name="T3" fmla="*/ 1796515020 h 419"/>
                <a:gd name="T4" fmla="*/ 1222364276 w 393"/>
                <a:gd name="T5" fmla="*/ 1796515020 h 419"/>
                <a:gd name="T6" fmla="*/ 1128594343 w 393"/>
                <a:gd name="T7" fmla="*/ 1796515020 h 419"/>
                <a:gd name="T8" fmla="*/ 1034822578 w 393"/>
                <a:gd name="T9" fmla="*/ 1796515020 h 419"/>
                <a:gd name="T10" fmla="*/ 1034822578 w 393"/>
                <a:gd name="T11" fmla="*/ 1796515020 h 419"/>
                <a:gd name="T12" fmla="*/ 941052416 w 393"/>
                <a:gd name="T13" fmla="*/ 1796515020 h 419"/>
                <a:gd name="T14" fmla="*/ 847282482 w 393"/>
                <a:gd name="T15" fmla="*/ 1796515020 h 419"/>
                <a:gd name="T16" fmla="*/ 847282482 w 393"/>
                <a:gd name="T17" fmla="*/ 1796515020 h 419"/>
                <a:gd name="T18" fmla="*/ 753512548 w 393"/>
                <a:gd name="T19" fmla="*/ 1796515020 h 419"/>
                <a:gd name="T20" fmla="*/ 659740784 w 393"/>
                <a:gd name="T21" fmla="*/ 1796515020 h 419"/>
                <a:gd name="T22" fmla="*/ 659740784 w 393"/>
                <a:gd name="T23" fmla="*/ 1796515020 h 419"/>
                <a:gd name="T24" fmla="*/ 562621662 w 393"/>
                <a:gd name="T25" fmla="*/ 1783651317 h 419"/>
                <a:gd name="T26" fmla="*/ 468851614 w 393"/>
                <a:gd name="T27" fmla="*/ 1783651317 h 419"/>
                <a:gd name="T28" fmla="*/ 468851614 w 393"/>
                <a:gd name="T29" fmla="*/ 1783651317 h 419"/>
                <a:gd name="T30" fmla="*/ 375081680 w 393"/>
                <a:gd name="T31" fmla="*/ 1783651317 h 419"/>
                <a:gd name="T32" fmla="*/ 281311746 w 393"/>
                <a:gd name="T33" fmla="*/ 1775076880 h 419"/>
                <a:gd name="T34" fmla="*/ 281311746 w 393"/>
                <a:gd name="T35" fmla="*/ 1775076880 h 419"/>
                <a:gd name="T36" fmla="*/ 187539925 w 393"/>
                <a:gd name="T37" fmla="*/ 1775076880 h 419"/>
                <a:gd name="T38" fmla="*/ 93769963 w 393"/>
                <a:gd name="T39" fmla="*/ 1775076880 h 419"/>
                <a:gd name="T40" fmla="*/ 93769963 w 393"/>
                <a:gd name="T41" fmla="*/ 1775076880 h 419"/>
                <a:gd name="T42" fmla="*/ 0 w 393"/>
                <a:gd name="T43" fmla="*/ 1766502442 h 419"/>
                <a:gd name="T44" fmla="*/ 941052416 w 393"/>
                <a:gd name="T45" fmla="*/ 0 h 419"/>
                <a:gd name="T46" fmla="*/ 1316134210 w 393"/>
                <a:gd name="T47" fmla="*/ 1783651317 h 41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93"/>
                <a:gd name="T73" fmla="*/ 0 h 419"/>
                <a:gd name="T74" fmla="*/ 393 w 393"/>
                <a:gd name="T75" fmla="*/ 419 h 41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93" h="419">
                  <a:moveTo>
                    <a:pt x="393" y="416"/>
                  </a:moveTo>
                  <a:lnTo>
                    <a:pt x="365" y="419"/>
                  </a:lnTo>
                  <a:lnTo>
                    <a:pt x="337" y="419"/>
                  </a:lnTo>
                  <a:lnTo>
                    <a:pt x="309" y="419"/>
                  </a:lnTo>
                  <a:lnTo>
                    <a:pt x="281" y="419"/>
                  </a:lnTo>
                  <a:lnTo>
                    <a:pt x="253" y="419"/>
                  </a:lnTo>
                  <a:lnTo>
                    <a:pt x="225" y="419"/>
                  </a:lnTo>
                  <a:lnTo>
                    <a:pt x="197" y="419"/>
                  </a:lnTo>
                  <a:lnTo>
                    <a:pt x="168" y="416"/>
                  </a:lnTo>
                  <a:lnTo>
                    <a:pt x="140" y="416"/>
                  </a:lnTo>
                  <a:lnTo>
                    <a:pt x="112" y="416"/>
                  </a:lnTo>
                  <a:lnTo>
                    <a:pt x="84" y="414"/>
                  </a:lnTo>
                  <a:lnTo>
                    <a:pt x="56" y="414"/>
                  </a:lnTo>
                  <a:lnTo>
                    <a:pt x="28" y="414"/>
                  </a:lnTo>
                  <a:lnTo>
                    <a:pt x="0" y="412"/>
                  </a:lnTo>
                  <a:lnTo>
                    <a:pt x="281" y="0"/>
                  </a:lnTo>
                  <a:lnTo>
                    <a:pt x="393" y="416"/>
                  </a:lnTo>
                  <a:close/>
                </a:path>
              </a:pathLst>
            </a:custGeom>
            <a:solidFill>
              <a:srgbClr val="FFFFC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844083" eaLnBrk="1" hangingPunct="1">
                <a:defRPr/>
              </a:pPr>
              <a:endParaRPr lang="pl-PL" sz="2585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8" name="Group 17"/>
            <p:cNvGrpSpPr>
              <a:grpSpLocks/>
            </p:cNvGrpSpPr>
            <p:nvPr/>
          </p:nvGrpSpPr>
          <p:grpSpPr bwMode="auto">
            <a:xfrm>
              <a:off x="6837487" y="4007826"/>
              <a:ext cx="1403717" cy="662350"/>
              <a:chOff x="4019" y="2718"/>
              <a:chExt cx="884" cy="453"/>
            </a:xfrm>
          </p:grpSpPr>
          <p:sp>
            <p:nvSpPr>
              <p:cNvPr id="42" name="Rectangle 18"/>
              <p:cNvSpPr>
                <a:spLocks noChangeArrowheads="1"/>
              </p:cNvSpPr>
              <p:nvPr/>
            </p:nvSpPr>
            <p:spPr bwMode="auto">
              <a:xfrm>
                <a:off x="4019" y="2718"/>
                <a:ext cx="716" cy="3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defTabSz="844083" eaLnBrk="1" hangingPunct="1">
                  <a:defRPr/>
                </a:pPr>
                <a:endParaRPr lang="pl-PL" altLang="pl-PL" sz="2585" smtClean="0"/>
              </a:p>
            </p:txBody>
          </p:sp>
          <p:sp>
            <p:nvSpPr>
              <p:cNvPr id="43" name="Rectangle 19"/>
              <p:cNvSpPr>
                <a:spLocks noChangeArrowheads="1"/>
              </p:cNvSpPr>
              <p:nvPr/>
            </p:nvSpPr>
            <p:spPr bwMode="auto">
              <a:xfrm>
                <a:off x="4130" y="2736"/>
                <a:ext cx="773" cy="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939" smtClean="0">
                    <a:solidFill>
                      <a:srgbClr val="FF0000"/>
                    </a:solidFill>
                  </a:rPr>
                  <a:t>Przepięcia</a:t>
                </a:r>
                <a:endParaRPr lang="pl-PL" altLang="pl-PL" sz="3508" smtClean="0">
                  <a:solidFill>
                    <a:srgbClr val="FF0000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44" name="Rectangle 20"/>
              <p:cNvSpPr>
                <a:spLocks noChangeArrowheads="1"/>
              </p:cNvSpPr>
              <p:nvPr/>
            </p:nvSpPr>
            <p:spPr bwMode="auto">
              <a:xfrm>
                <a:off x="4337" y="2987"/>
                <a:ext cx="487" cy="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939" smtClean="0">
                    <a:solidFill>
                      <a:srgbClr val="FF0000"/>
                    </a:solidFill>
                  </a:rPr>
                  <a:t>35,5</a:t>
                </a:r>
                <a:r>
                  <a:rPr lang="pl-PL" altLang="pl-PL" sz="1939" smtClean="0">
                    <a:solidFill>
                      <a:srgbClr val="0000FF"/>
                    </a:solidFill>
                  </a:rPr>
                  <a:t> </a:t>
                </a:r>
                <a:r>
                  <a:rPr lang="pl-PL" altLang="pl-PL" sz="1939" smtClean="0">
                    <a:solidFill>
                      <a:srgbClr val="FF0000"/>
                    </a:solidFill>
                  </a:rPr>
                  <a:t>%</a:t>
                </a:r>
                <a:endParaRPr lang="pl-PL" altLang="pl-PL" sz="3508" smtClean="0">
                  <a:solidFill>
                    <a:srgbClr val="FF0000"/>
                  </a:solidFill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19" name="Group 21"/>
            <p:cNvGrpSpPr>
              <a:grpSpLocks/>
            </p:cNvGrpSpPr>
            <p:nvPr/>
          </p:nvGrpSpPr>
          <p:grpSpPr bwMode="auto">
            <a:xfrm>
              <a:off x="4230566" y="4523643"/>
              <a:ext cx="803031" cy="571500"/>
              <a:chOff x="2665" y="2907"/>
              <a:chExt cx="505" cy="390"/>
            </a:xfrm>
          </p:grpSpPr>
          <p:sp>
            <p:nvSpPr>
              <p:cNvPr id="39" name="Rectangle 22"/>
              <p:cNvSpPr>
                <a:spLocks noChangeArrowheads="1"/>
              </p:cNvSpPr>
              <p:nvPr/>
            </p:nvSpPr>
            <p:spPr bwMode="auto">
              <a:xfrm>
                <a:off x="2665" y="2907"/>
                <a:ext cx="505" cy="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defTabSz="844083" eaLnBrk="1" hangingPunct="1">
                  <a:defRPr/>
                </a:pPr>
                <a:endParaRPr lang="pl-PL" altLang="pl-PL" sz="2585" smtClean="0"/>
              </a:p>
            </p:txBody>
          </p:sp>
          <p:sp>
            <p:nvSpPr>
              <p:cNvPr id="40" name="Rectangle 23"/>
              <p:cNvSpPr>
                <a:spLocks noChangeArrowheads="1"/>
              </p:cNvSpPr>
              <p:nvPr/>
            </p:nvSpPr>
            <p:spPr bwMode="auto">
              <a:xfrm>
                <a:off x="2723" y="2925"/>
                <a:ext cx="315" cy="1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Wiatr</a:t>
                </a:r>
                <a:endParaRPr lang="pl-PL" altLang="pl-PL" sz="2769" smtClean="0">
                  <a:solidFill>
                    <a:srgbClr val="C0504D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41" name="Rectangle 24"/>
              <p:cNvSpPr>
                <a:spLocks noChangeArrowheads="1"/>
              </p:cNvSpPr>
              <p:nvPr/>
            </p:nvSpPr>
            <p:spPr bwMode="auto">
              <a:xfrm>
                <a:off x="2792" y="3083"/>
                <a:ext cx="325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0,8 %</a:t>
                </a:r>
                <a:endParaRPr lang="pl-PL" altLang="pl-PL" sz="2769" smtClean="0">
                  <a:solidFill>
                    <a:srgbClr val="C0504D"/>
                  </a:solidFill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" name="Rectangle 25"/>
            <p:cNvSpPr>
              <a:spLocks noChangeArrowheads="1"/>
            </p:cNvSpPr>
            <p:nvPr/>
          </p:nvSpPr>
          <p:spPr bwMode="auto">
            <a:xfrm>
              <a:off x="3308613" y="4507853"/>
              <a:ext cx="689007" cy="566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i="1">
                  <a:solidFill>
                    <a:srgbClr val="1596E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44083" eaLnBrk="1" hangingPunct="1">
                <a:defRPr/>
              </a:pPr>
              <a:endParaRPr lang="pl-PL" altLang="pl-PL" sz="2585" smtClean="0"/>
            </a:p>
          </p:txBody>
        </p:sp>
        <p:grpSp>
          <p:nvGrpSpPr>
            <p:cNvPr id="21" name="Group 26"/>
            <p:cNvGrpSpPr>
              <a:grpSpLocks/>
            </p:cNvGrpSpPr>
            <p:nvPr/>
          </p:nvGrpSpPr>
          <p:grpSpPr bwMode="auto">
            <a:xfrm>
              <a:off x="3436327" y="4533894"/>
              <a:ext cx="545123" cy="446942"/>
              <a:chOff x="2165" y="2914"/>
              <a:chExt cx="343" cy="305"/>
            </a:xfrm>
          </p:grpSpPr>
          <p:sp>
            <p:nvSpPr>
              <p:cNvPr id="37" name="Rectangle 27"/>
              <p:cNvSpPr>
                <a:spLocks noChangeArrowheads="1"/>
              </p:cNvSpPr>
              <p:nvPr/>
            </p:nvSpPr>
            <p:spPr bwMode="auto">
              <a:xfrm>
                <a:off x="2165" y="2914"/>
                <a:ext cx="345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Woda</a:t>
                </a:r>
                <a:endParaRPr lang="pl-PL" altLang="pl-PL" sz="2769" smtClean="0">
                  <a:solidFill>
                    <a:srgbClr val="C0504D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38" name="Rectangle 28"/>
              <p:cNvSpPr>
                <a:spLocks noChangeArrowheads="1"/>
              </p:cNvSpPr>
              <p:nvPr/>
            </p:nvSpPr>
            <p:spPr bwMode="auto">
              <a:xfrm>
                <a:off x="2178" y="3071"/>
                <a:ext cx="327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4,1 %</a:t>
                </a:r>
                <a:endParaRPr lang="pl-PL" altLang="pl-PL" sz="2769" smtClean="0">
                  <a:solidFill>
                    <a:srgbClr val="C0504D"/>
                  </a:solidFill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2" name="Group 29"/>
            <p:cNvGrpSpPr>
              <a:grpSpLocks/>
            </p:cNvGrpSpPr>
            <p:nvPr/>
          </p:nvGrpSpPr>
          <p:grpSpPr bwMode="auto">
            <a:xfrm>
              <a:off x="2497015" y="4378570"/>
              <a:ext cx="709246" cy="567104"/>
              <a:chOff x="1573" y="2808"/>
              <a:chExt cx="447" cy="387"/>
            </a:xfrm>
          </p:grpSpPr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1573" y="2808"/>
                <a:ext cx="447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defTabSz="844083" eaLnBrk="1" hangingPunct="1">
                  <a:defRPr/>
                </a:pPr>
                <a:endParaRPr lang="pl-PL" altLang="pl-PL" sz="2585" smtClean="0"/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1660" y="2828"/>
                <a:ext cx="347" cy="1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Pożar</a:t>
                </a:r>
                <a:endParaRPr lang="pl-PL" altLang="pl-PL" sz="2769" smtClean="0">
                  <a:solidFill>
                    <a:srgbClr val="C0504D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36" name="Rectangle 32"/>
              <p:cNvSpPr>
                <a:spLocks noChangeArrowheads="1"/>
              </p:cNvSpPr>
              <p:nvPr/>
            </p:nvSpPr>
            <p:spPr bwMode="auto">
              <a:xfrm>
                <a:off x="1672" y="2984"/>
                <a:ext cx="325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4,8 %</a:t>
                </a:r>
                <a:endParaRPr lang="pl-PL" altLang="pl-PL" sz="2769" smtClean="0">
                  <a:solidFill>
                    <a:srgbClr val="C0504D"/>
                  </a:solidFill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3" name="Group 33"/>
            <p:cNvGrpSpPr>
              <a:grpSpLocks/>
            </p:cNvGrpSpPr>
            <p:nvPr/>
          </p:nvGrpSpPr>
          <p:grpSpPr bwMode="auto">
            <a:xfrm>
              <a:off x="284285" y="3927231"/>
              <a:ext cx="1348276" cy="751743"/>
              <a:chOff x="179" y="2500"/>
              <a:chExt cx="849" cy="513"/>
            </a:xfrm>
          </p:grpSpPr>
          <p:sp>
            <p:nvSpPr>
              <p:cNvPr id="31" name="Rectangle 30"/>
              <p:cNvSpPr>
                <a:spLocks noChangeArrowheads="1"/>
              </p:cNvSpPr>
              <p:nvPr/>
            </p:nvSpPr>
            <p:spPr bwMode="auto">
              <a:xfrm>
                <a:off x="179" y="2500"/>
                <a:ext cx="771" cy="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defTabSz="844083" eaLnBrk="1" hangingPunct="1">
                  <a:defRPr/>
                </a:pPr>
                <a:endParaRPr lang="pl-PL" altLang="pl-PL" sz="2585" smtClean="0"/>
              </a:p>
            </p:txBody>
          </p:sp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321" y="2518"/>
                <a:ext cx="70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Przyczyna</a:t>
                </a:r>
              </a:p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nieustalona</a:t>
                </a:r>
                <a:endParaRPr lang="pl-PL" altLang="pl-PL" sz="2769" smtClean="0">
                  <a:solidFill>
                    <a:srgbClr val="C0504D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33" name="Rectangle 32"/>
              <p:cNvSpPr>
                <a:spLocks noChangeArrowheads="1"/>
              </p:cNvSpPr>
              <p:nvPr/>
            </p:nvSpPr>
            <p:spPr bwMode="auto">
              <a:xfrm>
                <a:off x="586" y="2844"/>
                <a:ext cx="396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24,3 %</a:t>
                </a:r>
                <a:endParaRPr lang="pl-PL" altLang="pl-PL" sz="2769" smtClean="0">
                  <a:solidFill>
                    <a:srgbClr val="C0504D"/>
                  </a:solidFill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4" name="Group 38"/>
            <p:cNvGrpSpPr>
              <a:grpSpLocks/>
            </p:cNvGrpSpPr>
            <p:nvPr/>
          </p:nvGrpSpPr>
          <p:grpSpPr bwMode="auto">
            <a:xfrm>
              <a:off x="2092570" y="896816"/>
              <a:ext cx="1422889" cy="745881"/>
              <a:chOff x="1318" y="432"/>
              <a:chExt cx="897" cy="509"/>
            </a:xfrm>
          </p:grpSpPr>
          <p:sp>
            <p:nvSpPr>
              <p:cNvPr id="29" name="Rectangle 39"/>
              <p:cNvSpPr>
                <a:spLocks noChangeArrowheads="1"/>
              </p:cNvSpPr>
              <p:nvPr/>
            </p:nvSpPr>
            <p:spPr bwMode="auto">
              <a:xfrm>
                <a:off x="1318" y="432"/>
                <a:ext cx="89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Nieprawidłowa</a:t>
                </a:r>
              </a:p>
              <a:p>
                <a:pPr algn="ctr"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obsługa</a:t>
                </a:r>
                <a:endParaRPr lang="pl-PL" altLang="pl-PL" sz="2769" smtClean="0">
                  <a:solidFill>
                    <a:srgbClr val="C0504D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30" name="Rectangle 40"/>
              <p:cNvSpPr>
                <a:spLocks noChangeArrowheads="1"/>
              </p:cNvSpPr>
              <p:nvPr/>
            </p:nvSpPr>
            <p:spPr bwMode="auto">
              <a:xfrm>
                <a:off x="1596" y="793"/>
                <a:ext cx="394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23,0 %</a:t>
                </a:r>
                <a:endParaRPr lang="pl-PL" altLang="pl-PL" sz="2769" smtClean="0">
                  <a:solidFill>
                    <a:srgbClr val="C0504D"/>
                  </a:solidFill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5" name="Group 41"/>
            <p:cNvGrpSpPr>
              <a:grpSpLocks/>
            </p:cNvGrpSpPr>
            <p:nvPr/>
          </p:nvGrpSpPr>
          <p:grpSpPr bwMode="auto">
            <a:xfrm>
              <a:off x="4879728" y="970086"/>
              <a:ext cx="1030405" cy="662354"/>
              <a:chOff x="3073" y="482"/>
              <a:chExt cx="650" cy="452"/>
            </a:xfrm>
          </p:grpSpPr>
          <p:sp>
            <p:nvSpPr>
              <p:cNvPr id="26" name="Rectangle 42"/>
              <p:cNvSpPr>
                <a:spLocks noChangeArrowheads="1"/>
              </p:cNvSpPr>
              <p:nvPr/>
            </p:nvSpPr>
            <p:spPr bwMode="auto">
              <a:xfrm>
                <a:off x="3073" y="482"/>
                <a:ext cx="620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defTabSz="844083" eaLnBrk="1" hangingPunct="1">
                  <a:defRPr/>
                </a:pPr>
                <a:endParaRPr lang="pl-PL" altLang="pl-PL" sz="2585" smtClean="0"/>
              </a:p>
            </p:txBody>
          </p:sp>
          <p:sp>
            <p:nvSpPr>
              <p:cNvPr id="27" name="Rectangle 43"/>
              <p:cNvSpPr>
                <a:spLocks noChangeArrowheads="1"/>
              </p:cNvSpPr>
              <p:nvPr/>
            </p:nvSpPr>
            <p:spPr bwMode="auto">
              <a:xfrm>
                <a:off x="3201" y="572"/>
                <a:ext cx="524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Kradzież</a:t>
                </a:r>
                <a:endParaRPr lang="pl-PL" altLang="pl-PL" sz="2769" smtClean="0">
                  <a:solidFill>
                    <a:srgbClr val="C0504D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28" name="Rectangle 44"/>
              <p:cNvSpPr>
                <a:spLocks noChangeArrowheads="1"/>
              </p:cNvSpPr>
              <p:nvPr/>
            </p:nvSpPr>
            <p:spPr bwMode="auto">
              <a:xfrm>
                <a:off x="3259" y="785"/>
                <a:ext cx="324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966788" eaLnBrk="0" hangingPunct="0"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9667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i="1">
                    <a:solidFill>
                      <a:srgbClr val="1596E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  <a:spcBef>
                    <a:spcPct val="20000"/>
                  </a:spcBef>
                  <a:buClr>
                    <a:srgbClr val="1F497D"/>
                  </a:buClr>
                  <a:buSzPct val="75000"/>
                  <a:buFont typeface="Wingdings" panose="05000000000000000000" pitchFamily="2" charset="2"/>
                  <a:buNone/>
                  <a:defRPr/>
                </a:pPr>
                <a:r>
                  <a:rPr lang="pl-PL" altLang="pl-PL" sz="1569" smtClean="0">
                    <a:solidFill>
                      <a:srgbClr val="C0504D"/>
                    </a:solidFill>
                  </a:rPr>
                  <a:t>7,9 %</a:t>
                </a:r>
                <a:endParaRPr lang="pl-PL" altLang="pl-PL" sz="2769" smtClean="0">
                  <a:solidFill>
                    <a:srgbClr val="C0504D"/>
                  </a:solidFill>
                  <a:latin typeface="Tahoma" panose="020B0604030504040204" pitchFamily="34" charset="0"/>
                </a:endParaRPr>
              </a:p>
            </p:txBody>
          </p:sp>
        </p:grpSp>
      </p:grpSp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1704437" y="5186716"/>
            <a:ext cx="7937473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9276" tIns="44638" rIns="89276" bIns="44638">
            <a:spAutoFit/>
          </a:bodyPr>
          <a:lstStyle>
            <a:lvl1pPr defTabSz="966788" eaLnBrk="0" hangingPunct="0">
              <a:defRPr sz="2800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66788" eaLnBrk="0" hangingPunct="0">
              <a:defRPr sz="2800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66788" eaLnBrk="0" hangingPunct="0">
              <a:defRPr sz="2800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66788" eaLnBrk="0" hangingPunct="0">
              <a:defRPr sz="2800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66788" eaLnBrk="0" hangingPunct="0">
              <a:defRPr sz="2800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 b="1" i="1">
                <a:solidFill>
                  <a:srgbClr val="1596E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289"/>
              </a:spcBef>
              <a:defRPr/>
            </a:pPr>
            <a:r>
              <a:rPr lang="pl-PL" altLang="pl-PL" sz="1939" dirty="0" smtClean="0">
                <a:solidFill>
                  <a:srgbClr val="1F497D"/>
                </a:solidFill>
                <a:latin typeface="Dosis" panose="02010503020202060003" pitchFamily="2" charset="-18"/>
              </a:rPr>
              <a:t>Procentowy rozkład strat finansowych niemieckich firm ubezpieczeniowych na pokrycie strat finansowych w urządzeniach elektronicznych w roku 1996</a:t>
            </a:r>
          </a:p>
        </p:txBody>
      </p:sp>
      <p:sp>
        <p:nvSpPr>
          <p:cNvPr id="46" name="Content Placeholder 2"/>
          <p:cNvSpPr txBox="1">
            <a:spLocks/>
          </p:cNvSpPr>
          <p:nvPr/>
        </p:nvSpPr>
        <p:spPr bwMode="auto">
          <a:xfrm>
            <a:off x="1704968" y="5919665"/>
            <a:ext cx="2133141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</a:rPr>
              <a:t>źródło: </a:t>
            </a:r>
            <a:r>
              <a:rPr lang="pl-PL" altLang="pl-PL" sz="1600" dirty="0">
                <a:solidFill>
                  <a:srgbClr val="0D3261"/>
                </a:solidFill>
                <a:latin typeface="Myriad Pro" panose="020B0503030403020204" pitchFamily="34" charset="0"/>
                <a:hlinkClick r:id="rId3"/>
              </a:rPr>
              <a:t>www.rst.pl</a:t>
            </a: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  <a:p>
            <a:pPr defTabSz="9144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pl-PL" altLang="pl-PL" sz="1600" dirty="0">
              <a:solidFill>
                <a:srgbClr val="0D326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04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682</Words>
  <Application>Microsoft Office PowerPoint</Application>
  <PresentationFormat>Widescreen</PresentationFormat>
  <Paragraphs>209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Arial</vt:lpstr>
      <vt:lpstr>Calibri</vt:lpstr>
      <vt:lpstr>Calibri Light</vt:lpstr>
      <vt:lpstr>Dosis</vt:lpstr>
      <vt:lpstr>Myriad Pro</vt:lpstr>
      <vt:lpstr>Symbol</vt:lpstr>
      <vt:lpstr>Tahoma</vt:lpstr>
      <vt:lpstr>Times New Roman</vt:lpstr>
      <vt:lpstr>Wingdings</vt:lpstr>
      <vt:lpstr>Office Theme</vt:lpstr>
      <vt:lpstr>Przykładowe rozwiązania ochrony odgromowej, ochrona odgromowa pól antenowych</vt:lpstr>
      <vt:lpstr>Zagrożenie uderzeniem pioruna wg NASA</vt:lpstr>
      <vt:lpstr>Zagrożenie uderzeniem pioruna w praktyce</vt:lpstr>
      <vt:lpstr>Ryzyko uderzenia pioruna lub przepięcia</vt:lpstr>
      <vt:lpstr>Brak skutecznej ochrony może drogo kosztować</vt:lpstr>
      <vt:lpstr>Rozporządzenie Budynkowe - WYMAGANIA</vt:lpstr>
      <vt:lpstr>Drogi dotarcia impulsów elektromagnetycznych od źródła do urządzenia</vt:lpstr>
      <vt:lpstr>Typowe skutki uderzenia pioruna</vt:lpstr>
      <vt:lpstr>Zagrożenie impulsem elektromagnetycznym</vt:lpstr>
      <vt:lpstr>Instalacja odgromowa i uziemiająca budynku</vt:lpstr>
      <vt:lpstr>Tworzenie stref ochronnych</vt:lpstr>
      <vt:lpstr>Instalacja odgromowa na dachu budynku</vt:lpstr>
      <vt:lpstr>Ochrona urządzeń na dachu budynku</vt:lpstr>
      <vt:lpstr>Ochrona odgromowa instalacji antenowej</vt:lpstr>
      <vt:lpstr>Przykład montażu zwodów pionowych i poziomych</vt:lpstr>
      <vt:lpstr>Ochrona odgromowa systemów antenowych</vt:lpstr>
      <vt:lpstr>Odstęp iskrobezpieczny</vt:lpstr>
      <vt:lpstr>Kompleksowa ochrona odgromowa całego dachu</vt:lpstr>
      <vt:lpstr>Strefowa koncepcja ochrony przed przepięciami</vt:lpstr>
      <vt:lpstr>Ochrona przed przepięciami instalacji SAT / TV</vt:lpstr>
      <vt:lpstr>Ochrona przed przepięciami instalacji SAT / TV</vt:lpstr>
      <vt:lpstr>2-stopniowy schemat ochrony przed przepięciami  linii transmisji sygnałów</vt:lpstr>
      <vt:lpstr>Ochronniki 8/20µs – tanie ale czy skuteczne?</vt:lpstr>
      <vt:lpstr>Ochrona przed przepięciami</vt:lpstr>
      <vt:lpstr>Ochronniki 10/350µs skuteczna ochrona</vt:lpstr>
      <vt:lpstr>Skrzynka z ochronnikami zamiast „fajki na kable”</vt:lpstr>
      <vt:lpstr>Ochrona przed przepięciami kabli antenowych</vt:lpstr>
      <vt:lpstr>Zapraszamy do współpracy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Przykładowa prezentacja</dc:title>
  <dc:creator>W8inG4DeatH</dc:creator>
  <cp:lastModifiedBy>W8inG4DeatH</cp:lastModifiedBy>
  <cp:revision>45</cp:revision>
  <dcterms:created xsi:type="dcterms:W3CDTF">2015-01-08T21:08:19Z</dcterms:created>
  <dcterms:modified xsi:type="dcterms:W3CDTF">2016-04-25T10:56:36Z</dcterms:modified>
</cp:coreProperties>
</file>